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commentAuthors.xml" ContentType="application/vnd.openxmlformats-officedocument.presentationml.commentAuthor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7"/>
  </p:notesMasterIdLst>
  <p:handoutMasterIdLst>
    <p:handoutMasterId r:id="rId48"/>
  </p:handoutMasterIdLst>
  <p:sldIdLst>
    <p:sldId id="256" r:id="rId2"/>
    <p:sldId id="296" r:id="rId3"/>
    <p:sldId id="294" r:id="rId4"/>
    <p:sldId id="295" r:id="rId5"/>
    <p:sldId id="257" r:id="rId6"/>
    <p:sldId id="293" r:id="rId7"/>
    <p:sldId id="297" r:id="rId8"/>
    <p:sldId id="298" r:id="rId9"/>
    <p:sldId id="286" r:id="rId10"/>
    <p:sldId id="258" r:id="rId11"/>
    <p:sldId id="287" r:id="rId12"/>
    <p:sldId id="288" r:id="rId13"/>
    <p:sldId id="289" r:id="rId14"/>
    <p:sldId id="290" r:id="rId15"/>
    <p:sldId id="292" r:id="rId16"/>
    <p:sldId id="260" r:id="rId17"/>
    <p:sldId id="261" r:id="rId18"/>
    <p:sldId id="262" r:id="rId19"/>
    <p:sldId id="268" r:id="rId20"/>
    <p:sldId id="291" r:id="rId21"/>
    <p:sldId id="269" r:id="rId22"/>
    <p:sldId id="270" r:id="rId23"/>
    <p:sldId id="271" r:id="rId24"/>
    <p:sldId id="272" r:id="rId25"/>
    <p:sldId id="273" r:id="rId26"/>
    <p:sldId id="263" r:id="rId27"/>
    <p:sldId id="274" r:id="rId28"/>
    <p:sldId id="264" r:id="rId29"/>
    <p:sldId id="265" r:id="rId30"/>
    <p:sldId id="266" r:id="rId31"/>
    <p:sldId id="267" r:id="rId32"/>
    <p:sldId id="275" r:id="rId33"/>
    <p:sldId id="276" r:id="rId34"/>
    <p:sldId id="277" r:id="rId35"/>
    <p:sldId id="280" r:id="rId36"/>
    <p:sldId id="278" r:id="rId37"/>
    <p:sldId id="284" r:id="rId38"/>
    <p:sldId id="279" r:id="rId39"/>
    <p:sldId id="281" r:id="rId40"/>
    <p:sldId id="282" r:id="rId41"/>
    <p:sldId id="283" r:id="rId42"/>
    <p:sldId id="285" r:id="rId43"/>
    <p:sldId id="299" r:id="rId44"/>
    <p:sldId id="300" r:id="rId45"/>
    <p:sldId id="301" r:id="rId46"/>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HP" initials="H" lastIdx="0"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4995" autoAdjust="0"/>
    <p:restoredTop sz="94660"/>
  </p:normalViewPr>
  <p:slideViewPr>
    <p:cSldViewPr snapToGrid="0">
      <p:cViewPr varScale="1">
        <p:scale>
          <a:sx n="69" d="100"/>
          <a:sy n="69" d="100"/>
        </p:scale>
        <p:origin x="-560" y="-68"/>
      </p:cViewPr>
      <p:guideLst>
        <p:guide orient="horz" pos="2160"/>
        <p:guide pos="3840"/>
      </p:guideLst>
    </p:cSldViewPr>
  </p:slideViewPr>
  <p:notesTextViewPr>
    <p:cViewPr>
      <p:scale>
        <a:sx n="1" d="1"/>
        <a:sy n="1" d="1"/>
      </p:scale>
      <p:origin x="0" y="0"/>
    </p:cViewPr>
  </p:notesTextViewPr>
  <p:sorterViewPr>
    <p:cViewPr>
      <p:scale>
        <a:sx n="66" d="100"/>
        <a:sy n="66" d="100"/>
      </p:scale>
      <p:origin x="0" y="80"/>
    </p:cViewPr>
  </p:sorter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79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4143375" y="0"/>
            <a:ext cx="3170238" cy="479425"/>
          </a:xfrm>
          <a:prstGeom prst="rect">
            <a:avLst/>
          </a:prstGeom>
        </p:spPr>
        <p:txBody>
          <a:bodyPr vert="horz" lIns="91440" tIns="45720" rIns="91440" bIns="45720" rtlCol="0"/>
          <a:lstStyle>
            <a:lvl1pPr algn="r">
              <a:defRPr sz="1200"/>
            </a:lvl1pPr>
          </a:lstStyle>
          <a:p>
            <a:fld id="{A63D696E-F04E-44BF-A836-EFC73F2EB300}" type="datetimeFigureOut">
              <a:rPr lang="en-US" smtClean="0"/>
              <a:t>1/8/2022</a:t>
            </a:fld>
            <a:endParaRPr lang="en-US"/>
          </a:p>
        </p:txBody>
      </p:sp>
      <p:sp>
        <p:nvSpPr>
          <p:cNvPr id="4" name="Footer Placeholder 3"/>
          <p:cNvSpPr>
            <a:spLocks noGrp="1"/>
          </p:cNvSpPr>
          <p:nvPr>
            <p:ph type="ftr" sz="quarter" idx="2"/>
          </p:nvPr>
        </p:nvSpPr>
        <p:spPr>
          <a:xfrm>
            <a:off x="0" y="9120188"/>
            <a:ext cx="3170238" cy="4794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8"/>
            <a:ext cx="3170238" cy="479425"/>
          </a:xfrm>
          <a:prstGeom prst="rect">
            <a:avLst/>
          </a:prstGeom>
        </p:spPr>
        <p:txBody>
          <a:bodyPr vert="horz" lIns="91440" tIns="45720" rIns="91440" bIns="45720" rtlCol="0" anchor="b"/>
          <a:lstStyle>
            <a:lvl1pPr algn="r">
              <a:defRPr sz="1200"/>
            </a:lvl1pPr>
          </a:lstStyle>
          <a:p>
            <a:fld id="{61B87ACA-2888-4332-800E-E28A079B3D51}" type="slidenum">
              <a:rPr lang="en-US" smtClean="0"/>
              <a:t>‹#›</a:t>
            </a:fld>
            <a:endParaRPr 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6661" tIns="48331" rIns="96661" bIns="48331" rtlCol="0"/>
          <a:lstStyle>
            <a:lvl1pPr algn="r">
              <a:defRPr sz="1300"/>
            </a:lvl1pPr>
          </a:lstStyle>
          <a:p>
            <a:fld id="{879A749F-95DB-49A4-819E-F03723C52EE7}" type="datetimeFigureOut">
              <a:rPr lang="en-US" smtClean="0"/>
              <a:t>1/8/2022</a:t>
            </a:fld>
            <a:endParaRPr lang="en-US"/>
          </a:p>
        </p:txBody>
      </p:sp>
      <p:sp>
        <p:nvSpPr>
          <p:cNvPr id="4" name="Slide Image Placeholder 3"/>
          <p:cNvSpPr>
            <a:spLocks noGrp="1" noRot="1" noChangeAspect="1"/>
          </p:cNvSpPr>
          <p:nvPr>
            <p:ph type="sldImg" idx="2"/>
          </p:nvPr>
        </p:nvSpPr>
        <p:spPr>
          <a:xfrm>
            <a:off x="457200" y="720725"/>
            <a:ext cx="6400800" cy="3600450"/>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6661" tIns="48331" rIns="96661" bIns="48331" rtlCol="0" anchor="b"/>
          <a:lstStyle>
            <a:lvl1pPr algn="r">
              <a:defRPr sz="1300"/>
            </a:lvl1pPr>
          </a:lstStyle>
          <a:p>
            <a:fld id="{B1D0C09B-96E5-40E8-93E0-7212E6357BB7}"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1D0C09B-96E5-40E8-93E0-7212E6357BB7}" type="slidenum">
              <a:rPr lang="en-US" smtClean="0"/>
              <a:t>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C341E9-019F-4E11-94D7-460FE8DA0B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xmlns="" id="{524C2251-10A9-41E3-A73D-65222EF38DF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xmlns="" id="{FFA065FD-1A3F-49B5-B691-7DCE6FFA645A}"/>
              </a:ext>
            </a:extLst>
          </p:cNvPr>
          <p:cNvSpPr>
            <a:spLocks noGrp="1"/>
          </p:cNvSpPr>
          <p:nvPr>
            <p:ph type="dt" sz="half" idx="10"/>
          </p:nvPr>
        </p:nvSpPr>
        <p:spPr/>
        <p:txBody>
          <a:bodyPr/>
          <a:lstStyle/>
          <a:p>
            <a:fld id="{F2ED3365-E770-4EFE-B9C5-D0B674725EE8}" type="datetime1">
              <a:rPr lang="en-IN" smtClean="0"/>
              <a:t>08-01-2022</a:t>
            </a:fld>
            <a:endParaRPr lang="en-IN"/>
          </a:p>
        </p:txBody>
      </p:sp>
      <p:sp>
        <p:nvSpPr>
          <p:cNvPr id="5" name="Footer Placeholder 4">
            <a:extLst>
              <a:ext uri="{FF2B5EF4-FFF2-40B4-BE49-F238E27FC236}">
                <a16:creationId xmlns:a16="http://schemas.microsoft.com/office/drawing/2014/main" xmlns="" id="{52ED5FDE-58E9-414A-BA88-CB5E2B8BEEA5}"/>
              </a:ext>
            </a:extLst>
          </p:cNvPr>
          <p:cNvSpPr>
            <a:spLocks noGrp="1"/>
          </p:cNvSpPr>
          <p:nvPr>
            <p:ph type="ftr" sz="quarter" idx="11"/>
          </p:nvPr>
        </p:nvSpPr>
        <p:spPr/>
        <p:txBody>
          <a:bodyPr/>
          <a:lstStyle/>
          <a:p>
            <a:r>
              <a:rPr lang="en-IN" smtClean="0"/>
              <a:t>Dr. Apash Roy</a:t>
            </a:r>
            <a:endParaRPr lang="en-IN"/>
          </a:p>
        </p:txBody>
      </p:sp>
      <p:sp>
        <p:nvSpPr>
          <p:cNvPr id="6" name="Slide Number Placeholder 5">
            <a:extLst>
              <a:ext uri="{FF2B5EF4-FFF2-40B4-BE49-F238E27FC236}">
                <a16:creationId xmlns:a16="http://schemas.microsoft.com/office/drawing/2014/main" xmlns="" id="{03B76E4D-DF49-4060-B362-12CBC07BFFB5}"/>
              </a:ext>
            </a:extLst>
          </p:cNvPr>
          <p:cNvSpPr>
            <a:spLocks noGrp="1"/>
          </p:cNvSpPr>
          <p:nvPr>
            <p:ph type="sldNum" sz="quarter" idx="12"/>
          </p:nvPr>
        </p:nvSpPr>
        <p:spPr/>
        <p:txBody>
          <a:bodyPr/>
          <a:lstStyle/>
          <a:p>
            <a:fld id="{B3CF2A1F-BD3F-4D6B-AE2B-6885BE92B141}" type="slidenum">
              <a:rPr lang="en-IN" smtClean="0"/>
              <a:pPr/>
              <a:t>‹#›</a:t>
            </a:fld>
            <a:endParaRPr lang="en-IN"/>
          </a:p>
        </p:txBody>
      </p:sp>
    </p:spTree>
    <p:extLst>
      <p:ext uri="{BB962C8B-B14F-4D97-AF65-F5344CB8AC3E}">
        <p14:creationId xmlns:p14="http://schemas.microsoft.com/office/powerpoint/2010/main" xmlns="" val="27505494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F687FE1-B63F-4B1C-8543-5FE41507466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B0AE1A29-EB06-456E-9790-2B6D5902FDE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E38C1CB0-2C6C-4FAD-88C6-7CE2AE330894}"/>
              </a:ext>
            </a:extLst>
          </p:cNvPr>
          <p:cNvSpPr>
            <a:spLocks noGrp="1"/>
          </p:cNvSpPr>
          <p:nvPr>
            <p:ph type="dt" sz="half" idx="10"/>
          </p:nvPr>
        </p:nvSpPr>
        <p:spPr/>
        <p:txBody>
          <a:bodyPr/>
          <a:lstStyle/>
          <a:p>
            <a:fld id="{224E8A40-3EA2-47FA-BCEB-E85C9A0FC4E7}" type="datetime1">
              <a:rPr lang="en-IN" smtClean="0"/>
              <a:t>08-01-2022</a:t>
            </a:fld>
            <a:endParaRPr lang="en-IN"/>
          </a:p>
        </p:txBody>
      </p:sp>
      <p:sp>
        <p:nvSpPr>
          <p:cNvPr id="5" name="Footer Placeholder 4">
            <a:extLst>
              <a:ext uri="{FF2B5EF4-FFF2-40B4-BE49-F238E27FC236}">
                <a16:creationId xmlns:a16="http://schemas.microsoft.com/office/drawing/2014/main" xmlns="" id="{573B2592-D9E2-4D2B-8C41-BEFDC2A97A32}"/>
              </a:ext>
            </a:extLst>
          </p:cNvPr>
          <p:cNvSpPr>
            <a:spLocks noGrp="1"/>
          </p:cNvSpPr>
          <p:nvPr>
            <p:ph type="ftr" sz="quarter" idx="11"/>
          </p:nvPr>
        </p:nvSpPr>
        <p:spPr/>
        <p:txBody>
          <a:bodyPr/>
          <a:lstStyle/>
          <a:p>
            <a:r>
              <a:rPr lang="en-IN" smtClean="0"/>
              <a:t>Dr. Apash Roy</a:t>
            </a:r>
            <a:endParaRPr lang="en-IN"/>
          </a:p>
        </p:txBody>
      </p:sp>
      <p:sp>
        <p:nvSpPr>
          <p:cNvPr id="6" name="Slide Number Placeholder 5">
            <a:extLst>
              <a:ext uri="{FF2B5EF4-FFF2-40B4-BE49-F238E27FC236}">
                <a16:creationId xmlns:a16="http://schemas.microsoft.com/office/drawing/2014/main" xmlns="" id="{95C5C08F-AFC6-4327-8729-D796F5080F9F}"/>
              </a:ext>
            </a:extLst>
          </p:cNvPr>
          <p:cNvSpPr>
            <a:spLocks noGrp="1"/>
          </p:cNvSpPr>
          <p:nvPr>
            <p:ph type="sldNum" sz="quarter" idx="12"/>
          </p:nvPr>
        </p:nvSpPr>
        <p:spPr/>
        <p:txBody>
          <a:bodyPr/>
          <a:lstStyle/>
          <a:p>
            <a:fld id="{B3CF2A1F-BD3F-4D6B-AE2B-6885BE92B141}" type="slidenum">
              <a:rPr lang="en-IN" smtClean="0"/>
              <a:pPr/>
              <a:t>‹#›</a:t>
            </a:fld>
            <a:endParaRPr lang="en-IN"/>
          </a:p>
        </p:txBody>
      </p:sp>
    </p:spTree>
    <p:extLst>
      <p:ext uri="{BB962C8B-B14F-4D97-AF65-F5344CB8AC3E}">
        <p14:creationId xmlns:p14="http://schemas.microsoft.com/office/powerpoint/2010/main" xmlns="" val="7181694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CC288B17-C1D7-460D-ACFE-D530D4E78A2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CF7DB9C4-EF42-4058-8E19-9B89AF6A99F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A80F4DFD-C7A4-4CF5-A89D-62A57487522A}"/>
              </a:ext>
            </a:extLst>
          </p:cNvPr>
          <p:cNvSpPr>
            <a:spLocks noGrp="1"/>
          </p:cNvSpPr>
          <p:nvPr>
            <p:ph type="dt" sz="half" idx="10"/>
          </p:nvPr>
        </p:nvSpPr>
        <p:spPr/>
        <p:txBody>
          <a:bodyPr/>
          <a:lstStyle/>
          <a:p>
            <a:fld id="{93E25FBB-0DF4-4161-B73C-D005CCC3670A}" type="datetime1">
              <a:rPr lang="en-IN" smtClean="0"/>
              <a:t>08-01-2022</a:t>
            </a:fld>
            <a:endParaRPr lang="en-IN"/>
          </a:p>
        </p:txBody>
      </p:sp>
      <p:sp>
        <p:nvSpPr>
          <p:cNvPr id="5" name="Footer Placeholder 4">
            <a:extLst>
              <a:ext uri="{FF2B5EF4-FFF2-40B4-BE49-F238E27FC236}">
                <a16:creationId xmlns:a16="http://schemas.microsoft.com/office/drawing/2014/main" xmlns="" id="{15ED7A81-3F91-4C5B-A767-0159C4A3EBC1}"/>
              </a:ext>
            </a:extLst>
          </p:cNvPr>
          <p:cNvSpPr>
            <a:spLocks noGrp="1"/>
          </p:cNvSpPr>
          <p:nvPr>
            <p:ph type="ftr" sz="quarter" idx="11"/>
          </p:nvPr>
        </p:nvSpPr>
        <p:spPr/>
        <p:txBody>
          <a:bodyPr/>
          <a:lstStyle/>
          <a:p>
            <a:r>
              <a:rPr lang="en-IN" smtClean="0"/>
              <a:t>Dr. Apash Roy</a:t>
            </a:r>
            <a:endParaRPr lang="en-IN"/>
          </a:p>
        </p:txBody>
      </p:sp>
      <p:sp>
        <p:nvSpPr>
          <p:cNvPr id="6" name="Slide Number Placeholder 5">
            <a:extLst>
              <a:ext uri="{FF2B5EF4-FFF2-40B4-BE49-F238E27FC236}">
                <a16:creationId xmlns:a16="http://schemas.microsoft.com/office/drawing/2014/main" xmlns="" id="{7BDB308E-92C6-42D8-B8E6-8F2AD9952104}"/>
              </a:ext>
            </a:extLst>
          </p:cNvPr>
          <p:cNvSpPr>
            <a:spLocks noGrp="1"/>
          </p:cNvSpPr>
          <p:nvPr>
            <p:ph type="sldNum" sz="quarter" idx="12"/>
          </p:nvPr>
        </p:nvSpPr>
        <p:spPr/>
        <p:txBody>
          <a:bodyPr/>
          <a:lstStyle/>
          <a:p>
            <a:fld id="{B3CF2A1F-BD3F-4D6B-AE2B-6885BE92B141}" type="slidenum">
              <a:rPr lang="en-IN" smtClean="0"/>
              <a:pPr/>
              <a:t>‹#›</a:t>
            </a:fld>
            <a:endParaRPr lang="en-IN"/>
          </a:p>
        </p:txBody>
      </p:sp>
    </p:spTree>
    <p:extLst>
      <p:ext uri="{BB962C8B-B14F-4D97-AF65-F5344CB8AC3E}">
        <p14:creationId xmlns:p14="http://schemas.microsoft.com/office/powerpoint/2010/main" xmlns="" val="1863563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8BF7C05-D79F-4775-A3DC-BC3D308CBF1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DF2272AF-047A-4CEB-8703-70F7C4BB01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76AF1AA9-D331-41DB-8EE0-1FECFC05C934}"/>
              </a:ext>
            </a:extLst>
          </p:cNvPr>
          <p:cNvSpPr>
            <a:spLocks noGrp="1"/>
          </p:cNvSpPr>
          <p:nvPr>
            <p:ph type="dt" sz="half" idx="10"/>
          </p:nvPr>
        </p:nvSpPr>
        <p:spPr/>
        <p:txBody>
          <a:bodyPr/>
          <a:lstStyle/>
          <a:p>
            <a:fld id="{B8D534A0-CAAD-4F3D-81D6-A7F255801EE7}" type="datetime1">
              <a:rPr lang="en-IN" smtClean="0"/>
              <a:t>08-01-2022</a:t>
            </a:fld>
            <a:endParaRPr lang="en-IN"/>
          </a:p>
        </p:txBody>
      </p:sp>
      <p:sp>
        <p:nvSpPr>
          <p:cNvPr id="5" name="Footer Placeholder 4">
            <a:extLst>
              <a:ext uri="{FF2B5EF4-FFF2-40B4-BE49-F238E27FC236}">
                <a16:creationId xmlns:a16="http://schemas.microsoft.com/office/drawing/2014/main" xmlns="" id="{0023837B-ABED-4BB1-B623-982114977246}"/>
              </a:ext>
            </a:extLst>
          </p:cNvPr>
          <p:cNvSpPr>
            <a:spLocks noGrp="1"/>
          </p:cNvSpPr>
          <p:nvPr>
            <p:ph type="ftr" sz="quarter" idx="11"/>
          </p:nvPr>
        </p:nvSpPr>
        <p:spPr/>
        <p:txBody>
          <a:bodyPr/>
          <a:lstStyle/>
          <a:p>
            <a:r>
              <a:rPr lang="en-IN" smtClean="0"/>
              <a:t>Dr. Apash Roy</a:t>
            </a:r>
            <a:endParaRPr lang="en-IN"/>
          </a:p>
        </p:txBody>
      </p:sp>
      <p:sp>
        <p:nvSpPr>
          <p:cNvPr id="6" name="Slide Number Placeholder 5">
            <a:extLst>
              <a:ext uri="{FF2B5EF4-FFF2-40B4-BE49-F238E27FC236}">
                <a16:creationId xmlns:a16="http://schemas.microsoft.com/office/drawing/2014/main" xmlns="" id="{432A345B-F3E4-4604-8095-7200CB0EC151}"/>
              </a:ext>
            </a:extLst>
          </p:cNvPr>
          <p:cNvSpPr>
            <a:spLocks noGrp="1"/>
          </p:cNvSpPr>
          <p:nvPr>
            <p:ph type="sldNum" sz="quarter" idx="12"/>
          </p:nvPr>
        </p:nvSpPr>
        <p:spPr/>
        <p:txBody>
          <a:bodyPr/>
          <a:lstStyle/>
          <a:p>
            <a:fld id="{B3CF2A1F-BD3F-4D6B-AE2B-6885BE92B141}" type="slidenum">
              <a:rPr lang="en-IN" smtClean="0"/>
              <a:pPr/>
              <a:t>‹#›</a:t>
            </a:fld>
            <a:endParaRPr lang="en-IN"/>
          </a:p>
        </p:txBody>
      </p:sp>
    </p:spTree>
    <p:extLst>
      <p:ext uri="{BB962C8B-B14F-4D97-AF65-F5344CB8AC3E}">
        <p14:creationId xmlns:p14="http://schemas.microsoft.com/office/powerpoint/2010/main" xmlns="" val="32405371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39B8F87-77B3-4C26-850C-F1694639FA6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xmlns="" id="{457DA3D2-8A8C-48DB-9581-116A9FE6BAA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150CCF14-4439-4149-98DB-448336600206}"/>
              </a:ext>
            </a:extLst>
          </p:cNvPr>
          <p:cNvSpPr>
            <a:spLocks noGrp="1"/>
          </p:cNvSpPr>
          <p:nvPr>
            <p:ph type="dt" sz="half" idx="10"/>
          </p:nvPr>
        </p:nvSpPr>
        <p:spPr/>
        <p:txBody>
          <a:bodyPr/>
          <a:lstStyle/>
          <a:p>
            <a:fld id="{E4D5DF3F-6576-4132-BB57-CD9FD49BE95B}" type="datetime1">
              <a:rPr lang="en-IN" smtClean="0"/>
              <a:t>08-01-2022</a:t>
            </a:fld>
            <a:endParaRPr lang="en-IN"/>
          </a:p>
        </p:txBody>
      </p:sp>
      <p:sp>
        <p:nvSpPr>
          <p:cNvPr id="5" name="Footer Placeholder 4">
            <a:extLst>
              <a:ext uri="{FF2B5EF4-FFF2-40B4-BE49-F238E27FC236}">
                <a16:creationId xmlns:a16="http://schemas.microsoft.com/office/drawing/2014/main" xmlns="" id="{D7F02430-A25B-4744-8834-0D3286D59F1C}"/>
              </a:ext>
            </a:extLst>
          </p:cNvPr>
          <p:cNvSpPr>
            <a:spLocks noGrp="1"/>
          </p:cNvSpPr>
          <p:nvPr>
            <p:ph type="ftr" sz="quarter" idx="11"/>
          </p:nvPr>
        </p:nvSpPr>
        <p:spPr/>
        <p:txBody>
          <a:bodyPr/>
          <a:lstStyle/>
          <a:p>
            <a:r>
              <a:rPr lang="en-IN" smtClean="0"/>
              <a:t>Dr. Apash Roy</a:t>
            </a:r>
            <a:endParaRPr lang="en-IN"/>
          </a:p>
        </p:txBody>
      </p:sp>
      <p:sp>
        <p:nvSpPr>
          <p:cNvPr id="6" name="Slide Number Placeholder 5">
            <a:extLst>
              <a:ext uri="{FF2B5EF4-FFF2-40B4-BE49-F238E27FC236}">
                <a16:creationId xmlns:a16="http://schemas.microsoft.com/office/drawing/2014/main" xmlns="" id="{86BAD3E1-BC67-4971-B995-0C13803AB04A}"/>
              </a:ext>
            </a:extLst>
          </p:cNvPr>
          <p:cNvSpPr>
            <a:spLocks noGrp="1"/>
          </p:cNvSpPr>
          <p:nvPr>
            <p:ph type="sldNum" sz="quarter" idx="12"/>
          </p:nvPr>
        </p:nvSpPr>
        <p:spPr/>
        <p:txBody>
          <a:bodyPr/>
          <a:lstStyle/>
          <a:p>
            <a:fld id="{B3CF2A1F-BD3F-4D6B-AE2B-6885BE92B141}" type="slidenum">
              <a:rPr lang="en-IN" smtClean="0"/>
              <a:pPr/>
              <a:t>‹#›</a:t>
            </a:fld>
            <a:endParaRPr lang="en-IN"/>
          </a:p>
        </p:txBody>
      </p:sp>
    </p:spTree>
    <p:extLst>
      <p:ext uri="{BB962C8B-B14F-4D97-AF65-F5344CB8AC3E}">
        <p14:creationId xmlns:p14="http://schemas.microsoft.com/office/powerpoint/2010/main" xmlns="" val="1015391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E280894-D1C6-4C64-B023-52F178E81DA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C3B7E021-8A93-41F3-8D14-528D003A302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xmlns="" id="{310EA55C-DE9A-40A1-832A-C1C3B767A2C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xmlns="" id="{54AE91F8-5619-4FF2-B109-557B39986E48}"/>
              </a:ext>
            </a:extLst>
          </p:cNvPr>
          <p:cNvSpPr>
            <a:spLocks noGrp="1"/>
          </p:cNvSpPr>
          <p:nvPr>
            <p:ph type="dt" sz="half" idx="10"/>
          </p:nvPr>
        </p:nvSpPr>
        <p:spPr/>
        <p:txBody>
          <a:bodyPr/>
          <a:lstStyle/>
          <a:p>
            <a:fld id="{3EC6ADF0-EAA0-4946-97EB-C3B55877FEE5}" type="datetime1">
              <a:rPr lang="en-IN" smtClean="0"/>
              <a:t>08-01-2022</a:t>
            </a:fld>
            <a:endParaRPr lang="en-IN"/>
          </a:p>
        </p:txBody>
      </p:sp>
      <p:sp>
        <p:nvSpPr>
          <p:cNvPr id="6" name="Footer Placeholder 5">
            <a:extLst>
              <a:ext uri="{FF2B5EF4-FFF2-40B4-BE49-F238E27FC236}">
                <a16:creationId xmlns:a16="http://schemas.microsoft.com/office/drawing/2014/main" xmlns="" id="{EB9B2649-C75E-468E-BD46-2D3E7FD52AE1}"/>
              </a:ext>
            </a:extLst>
          </p:cNvPr>
          <p:cNvSpPr>
            <a:spLocks noGrp="1"/>
          </p:cNvSpPr>
          <p:nvPr>
            <p:ph type="ftr" sz="quarter" idx="11"/>
          </p:nvPr>
        </p:nvSpPr>
        <p:spPr/>
        <p:txBody>
          <a:bodyPr/>
          <a:lstStyle/>
          <a:p>
            <a:r>
              <a:rPr lang="en-IN" smtClean="0"/>
              <a:t>Dr. Apash Roy</a:t>
            </a:r>
            <a:endParaRPr lang="en-IN"/>
          </a:p>
        </p:txBody>
      </p:sp>
      <p:sp>
        <p:nvSpPr>
          <p:cNvPr id="7" name="Slide Number Placeholder 6">
            <a:extLst>
              <a:ext uri="{FF2B5EF4-FFF2-40B4-BE49-F238E27FC236}">
                <a16:creationId xmlns:a16="http://schemas.microsoft.com/office/drawing/2014/main" xmlns="" id="{520C86B1-E2C9-4E10-860A-5240E179559F}"/>
              </a:ext>
            </a:extLst>
          </p:cNvPr>
          <p:cNvSpPr>
            <a:spLocks noGrp="1"/>
          </p:cNvSpPr>
          <p:nvPr>
            <p:ph type="sldNum" sz="quarter" idx="12"/>
          </p:nvPr>
        </p:nvSpPr>
        <p:spPr/>
        <p:txBody>
          <a:bodyPr/>
          <a:lstStyle/>
          <a:p>
            <a:fld id="{B3CF2A1F-BD3F-4D6B-AE2B-6885BE92B141}" type="slidenum">
              <a:rPr lang="en-IN" smtClean="0"/>
              <a:pPr/>
              <a:t>‹#›</a:t>
            </a:fld>
            <a:endParaRPr lang="en-IN"/>
          </a:p>
        </p:txBody>
      </p:sp>
    </p:spTree>
    <p:extLst>
      <p:ext uri="{BB962C8B-B14F-4D97-AF65-F5344CB8AC3E}">
        <p14:creationId xmlns:p14="http://schemas.microsoft.com/office/powerpoint/2010/main" xmlns="" val="625318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9551C0B-4906-412B-AE09-AE286A03F7E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5D814C5C-3F73-4D7D-B917-EACCC6CFA3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7C53AD8F-2F07-46F9-818E-11ED7F29E9B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xmlns="" id="{C43561AE-ACE7-45CD-B5B1-79410FFC56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52C378DA-BF44-4E3C-9FAD-91AB9EBF129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xmlns="" id="{57AA2D38-A2E3-43FE-8F76-ADD1C73D5FCE}"/>
              </a:ext>
            </a:extLst>
          </p:cNvPr>
          <p:cNvSpPr>
            <a:spLocks noGrp="1"/>
          </p:cNvSpPr>
          <p:nvPr>
            <p:ph type="dt" sz="half" idx="10"/>
          </p:nvPr>
        </p:nvSpPr>
        <p:spPr/>
        <p:txBody>
          <a:bodyPr/>
          <a:lstStyle/>
          <a:p>
            <a:fld id="{8743FA46-627C-4CD4-9799-30866ED2CB22}" type="datetime1">
              <a:rPr lang="en-IN" smtClean="0"/>
              <a:t>08-01-2022</a:t>
            </a:fld>
            <a:endParaRPr lang="en-IN"/>
          </a:p>
        </p:txBody>
      </p:sp>
      <p:sp>
        <p:nvSpPr>
          <p:cNvPr id="8" name="Footer Placeholder 7">
            <a:extLst>
              <a:ext uri="{FF2B5EF4-FFF2-40B4-BE49-F238E27FC236}">
                <a16:creationId xmlns:a16="http://schemas.microsoft.com/office/drawing/2014/main" xmlns="" id="{F906F370-7BA3-4CF1-9FAC-A665F4DCD97B}"/>
              </a:ext>
            </a:extLst>
          </p:cNvPr>
          <p:cNvSpPr>
            <a:spLocks noGrp="1"/>
          </p:cNvSpPr>
          <p:nvPr>
            <p:ph type="ftr" sz="quarter" idx="11"/>
          </p:nvPr>
        </p:nvSpPr>
        <p:spPr/>
        <p:txBody>
          <a:bodyPr/>
          <a:lstStyle/>
          <a:p>
            <a:r>
              <a:rPr lang="en-IN" smtClean="0"/>
              <a:t>Dr. Apash Roy</a:t>
            </a:r>
            <a:endParaRPr lang="en-IN"/>
          </a:p>
        </p:txBody>
      </p:sp>
      <p:sp>
        <p:nvSpPr>
          <p:cNvPr id="9" name="Slide Number Placeholder 8">
            <a:extLst>
              <a:ext uri="{FF2B5EF4-FFF2-40B4-BE49-F238E27FC236}">
                <a16:creationId xmlns:a16="http://schemas.microsoft.com/office/drawing/2014/main" xmlns="" id="{2E62DE6E-4613-4232-A44D-6744CAC41315}"/>
              </a:ext>
            </a:extLst>
          </p:cNvPr>
          <p:cNvSpPr>
            <a:spLocks noGrp="1"/>
          </p:cNvSpPr>
          <p:nvPr>
            <p:ph type="sldNum" sz="quarter" idx="12"/>
          </p:nvPr>
        </p:nvSpPr>
        <p:spPr/>
        <p:txBody>
          <a:bodyPr/>
          <a:lstStyle/>
          <a:p>
            <a:fld id="{B3CF2A1F-BD3F-4D6B-AE2B-6885BE92B141}" type="slidenum">
              <a:rPr lang="en-IN" smtClean="0"/>
              <a:pPr/>
              <a:t>‹#›</a:t>
            </a:fld>
            <a:endParaRPr lang="en-IN"/>
          </a:p>
        </p:txBody>
      </p:sp>
    </p:spTree>
    <p:extLst>
      <p:ext uri="{BB962C8B-B14F-4D97-AF65-F5344CB8AC3E}">
        <p14:creationId xmlns:p14="http://schemas.microsoft.com/office/powerpoint/2010/main" xmlns="" val="5969912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F97E08F-6C41-4DC2-AFB9-408E59F34AB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xmlns="" id="{D6A8EA1F-3933-4DEF-ABDA-EBE549B7914C}"/>
              </a:ext>
            </a:extLst>
          </p:cNvPr>
          <p:cNvSpPr>
            <a:spLocks noGrp="1"/>
          </p:cNvSpPr>
          <p:nvPr>
            <p:ph type="dt" sz="half" idx="10"/>
          </p:nvPr>
        </p:nvSpPr>
        <p:spPr/>
        <p:txBody>
          <a:bodyPr/>
          <a:lstStyle/>
          <a:p>
            <a:fld id="{256E7E09-3004-4EA8-A969-1841DA30C02F}" type="datetime1">
              <a:rPr lang="en-IN" smtClean="0"/>
              <a:t>08-01-2022</a:t>
            </a:fld>
            <a:endParaRPr lang="en-IN"/>
          </a:p>
        </p:txBody>
      </p:sp>
      <p:sp>
        <p:nvSpPr>
          <p:cNvPr id="4" name="Footer Placeholder 3">
            <a:extLst>
              <a:ext uri="{FF2B5EF4-FFF2-40B4-BE49-F238E27FC236}">
                <a16:creationId xmlns:a16="http://schemas.microsoft.com/office/drawing/2014/main" xmlns="" id="{BEADDDC5-AB9C-44BB-BD73-536C05F86F8C}"/>
              </a:ext>
            </a:extLst>
          </p:cNvPr>
          <p:cNvSpPr>
            <a:spLocks noGrp="1"/>
          </p:cNvSpPr>
          <p:nvPr>
            <p:ph type="ftr" sz="quarter" idx="11"/>
          </p:nvPr>
        </p:nvSpPr>
        <p:spPr/>
        <p:txBody>
          <a:bodyPr/>
          <a:lstStyle/>
          <a:p>
            <a:r>
              <a:rPr lang="en-IN" smtClean="0"/>
              <a:t>Dr. Apash Roy</a:t>
            </a:r>
            <a:endParaRPr lang="en-IN"/>
          </a:p>
        </p:txBody>
      </p:sp>
      <p:sp>
        <p:nvSpPr>
          <p:cNvPr id="5" name="Slide Number Placeholder 4">
            <a:extLst>
              <a:ext uri="{FF2B5EF4-FFF2-40B4-BE49-F238E27FC236}">
                <a16:creationId xmlns:a16="http://schemas.microsoft.com/office/drawing/2014/main" xmlns="" id="{145A7FB7-C165-4E51-9FA4-E2B3B25AE1A1}"/>
              </a:ext>
            </a:extLst>
          </p:cNvPr>
          <p:cNvSpPr>
            <a:spLocks noGrp="1"/>
          </p:cNvSpPr>
          <p:nvPr>
            <p:ph type="sldNum" sz="quarter" idx="12"/>
          </p:nvPr>
        </p:nvSpPr>
        <p:spPr/>
        <p:txBody>
          <a:bodyPr/>
          <a:lstStyle/>
          <a:p>
            <a:fld id="{B3CF2A1F-BD3F-4D6B-AE2B-6885BE92B141}" type="slidenum">
              <a:rPr lang="en-IN" smtClean="0"/>
              <a:pPr/>
              <a:t>‹#›</a:t>
            </a:fld>
            <a:endParaRPr lang="en-IN"/>
          </a:p>
        </p:txBody>
      </p:sp>
    </p:spTree>
    <p:extLst>
      <p:ext uri="{BB962C8B-B14F-4D97-AF65-F5344CB8AC3E}">
        <p14:creationId xmlns:p14="http://schemas.microsoft.com/office/powerpoint/2010/main" xmlns="" val="11684646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575FE465-A6DB-4ED2-9C49-B1D46931A191}"/>
              </a:ext>
            </a:extLst>
          </p:cNvPr>
          <p:cNvSpPr>
            <a:spLocks noGrp="1"/>
          </p:cNvSpPr>
          <p:nvPr>
            <p:ph type="dt" sz="half" idx="10"/>
          </p:nvPr>
        </p:nvSpPr>
        <p:spPr/>
        <p:txBody>
          <a:bodyPr/>
          <a:lstStyle/>
          <a:p>
            <a:fld id="{D3E39560-5AFC-484A-83D5-BD0F6EA7EB89}" type="datetime1">
              <a:rPr lang="en-IN" smtClean="0"/>
              <a:t>08-01-2022</a:t>
            </a:fld>
            <a:endParaRPr lang="en-IN"/>
          </a:p>
        </p:txBody>
      </p:sp>
      <p:sp>
        <p:nvSpPr>
          <p:cNvPr id="3" name="Footer Placeholder 2">
            <a:extLst>
              <a:ext uri="{FF2B5EF4-FFF2-40B4-BE49-F238E27FC236}">
                <a16:creationId xmlns:a16="http://schemas.microsoft.com/office/drawing/2014/main" xmlns="" id="{696B5E9F-F728-41C1-A496-BF094024AC62}"/>
              </a:ext>
            </a:extLst>
          </p:cNvPr>
          <p:cNvSpPr>
            <a:spLocks noGrp="1"/>
          </p:cNvSpPr>
          <p:nvPr>
            <p:ph type="ftr" sz="quarter" idx="11"/>
          </p:nvPr>
        </p:nvSpPr>
        <p:spPr/>
        <p:txBody>
          <a:bodyPr/>
          <a:lstStyle/>
          <a:p>
            <a:r>
              <a:rPr lang="en-IN" smtClean="0"/>
              <a:t>Dr. Apash Roy</a:t>
            </a:r>
            <a:endParaRPr lang="en-IN"/>
          </a:p>
        </p:txBody>
      </p:sp>
      <p:sp>
        <p:nvSpPr>
          <p:cNvPr id="4" name="Slide Number Placeholder 3">
            <a:extLst>
              <a:ext uri="{FF2B5EF4-FFF2-40B4-BE49-F238E27FC236}">
                <a16:creationId xmlns:a16="http://schemas.microsoft.com/office/drawing/2014/main" xmlns="" id="{BE6D0709-CFB2-453E-8767-18E34533EE02}"/>
              </a:ext>
            </a:extLst>
          </p:cNvPr>
          <p:cNvSpPr>
            <a:spLocks noGrp="1"/>
          </p:cNvSpPr>
          <p:nvPr>
            <p:ph type="sldNum" sz="quarter" idx="12"/>
          </p:nvPr>
        </p:nvSpPr>
        <p:spPr/>
        <p:txBody>
          <a:bodyPr/>
          <a:lstStyle/>
          <a:p>
            <a:fld id="{B3CF2A1F-BD3F-4D6B-AE2B-6885BE92B141}" type="slidenum">
              <a:rPr lang="en-IN" smtClean="0"/>
              <a:pPr/>
              <a:t>‹#›</a:t>
            </a:fld>
            <a:endParaRPr lang="en-IN"/>
          </a:p>
        </p:txBody>
      </p:sp>
    </p:spTree>
    <p:extLst>
      <p:ext uri="{BB962C8B-B14F-4D97-AF65-F5344CB8AC3E}">
        <p14:creationId xmlns:p14="http://schemas.microsoft.com/office/powerpoint/2010/main" xmlns="" val="40394958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1B3D773-C8BB-4B17-85A1-DD00D16FD9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3D637CA9-0FED-4BC2-ACE7-FB7407EB40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xmlns="" id="{2B49B99A-AD3F-46A9-821B-58EF9A49A1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3C231B48-DCE5-498E-A723-6AAFBB917CAA}"/>
              </a:ext>
            </a:extLst>
          </p:cNvPr>
          <p:cNvSpPr>
            <a:spLocks noGrp="1"/>
          </p:cNvSpPr>
          <p:nvPr>
            <p:ph type="dt" sz="half" idx="10"/>
          </p:nvPr>
        </p:nvSpPr>
        <p:spPr/>
        <p:txBody>
          <a:bodyPr/>
          <a:lstStyle/>
          <a:p>
            <a:fld id="{BBD29F99-590F-4658-9057-06EFC7C3AC03}" type="datetime1">
              <a:rPr lang="en-IN" smtClean="0"/>
              <a:t>08-01-2022</a:t>
            </a:fld>
            <a:endParaRPr lang="en-IN"/>
          </a:p>
        </p:txBody>
      </p:sp>
      <p:sp>
        <p:nvSpPr>
          <p:cNvPr id="6" name="Footer Placeholder 5">
            <a:extLst>
              <a:ext uri="{FF2B5EF4-FFF2-40B4-BE49-F238E27FC236}">
                <a16:creationId xmlns:a16="http://schemas.microsoft.com/office/drawing/2014/main" xmlns="" id="{3B4C7704-2DEE-44AA-A87A-1535CB7FAE11}"/>
              </a:ext>
            </a:extLst>
          </p:cNvPr>
          <p:cNvSpPr>
            <a:spLocks noGrp="1"/>
          </p:cNvSpPr>
          <p:nvPr>
            <p:ph type="ftr" sz="quarter" idx="11"/>
          </p:nvPr>
        </p:nvSpPr>
        <p:spPr/>
        <p:txBody>
          <a:bodyPr/>
          <a:lstStyle/>
          <a:p>
            <a:r>
              <a:rPr lang="en-IN" smtClean="0"/>
              <a:t>Dr. Apash Roy</a:t>
            </a:r>
            <a:endParaRPr lang="en-IN"/>
          </a:p>
        </p:txBody>
      </p:sp>
      <p:sp>
        <p:nvSpPr>
          <p:cNvPr id="7" name="Slide Number Placeholder 6">
            <a:extLst>
              <a:ext uri="{FF2B5EF4-FFF2-40B4-BE49-F238E27FC236}">
                <a16:creationId xmlns:a16="http://schemas.microsoft.com/office/drawing/2014/main" xmlns="" id="{ACBB346C-4DC8-4CF4-A354-86A45EBD542A}"/>
              </a:ext>
            </a:extLst>
          </p:cNvPr>
          <p:cNvSpPr>
            <a:spLocks noGrp="1"/>
          </p:cNvSpPr>
          <p:nvPr>
            <p:ph type="sldNum" sz="quarter" idx="12"/>
          </p:nvPr>
        </p:nvSpPr>
        <p:spPr/>
        <p:txBody>
          <a:bodyPr/>
          <a:lstStyle/>
          <a:p>
            <a:fld id="{B3CF2A1F-BD3F-4D6B-AE2B-6885BE92B141}" type="slidenum">
              <a:rPr lang="en-IN" smtClean="0"/>
              <a:pPr/>
              <a:t>‹#›</a:t>
            </a:fld>
            <a:endParaRPr lang="en-IN"/>
          </a:p>
        </p:txBody>
      </p:sp>
    </p:spTree>
    <p:extLst>
      <p:ext uri="{BB962C8B-B14F-4D97-AF65-F5344CB8AC3E}">
        <p14:creationId xmlns:p14="http://schemas.microsoft.com/office/powerpoint/2010/main" xmlns="" val="41393420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EEBC82A-9E1A-4DC6-8328-873D042A60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xmlns="" id="{F5B0F5FF-67B7-4118-86F0-0ECB2FC2B09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xmlns="" id="{272AAF1A-ADDD-4073-B3D2-81A0A932DD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88BA84FA-CF11-42BB-B287-5A2D657913E9}"/>
              </a:ext>
            </a:extLst>
          </p:cNvPr>
          <p:cNvSpPr>
            <a:spLocks noGrp="1"/>
          </p:cNvSpPr>
          <p:nvPr>
            <p:ph type="dt" sz="half" idx="10"/>
          </p:nvPr>
        </p:nvSpPr>
        <p:spPr/>
        <p:txBody>
          <a:bodyPr/>
          <a:lstStyle/>
          <a:p>
            <a:fld id="{95F9DC3F-8C56-42C6-86ED-FCF6F27261FE}" type="datetime1">
              <a:rPr lang="en-IN" smtClean="0"/>
              <a:t>08-01-2022</a:t>
            </a:fld>
            <a:endParaRPr lang="en-IN"/>
          </a:p>
        </p:txBody>
      </p:sp>
      <p:sp>
        <p:nvSpPr>
          <p:cNvPr id="6" name="Footer Placeholder 5">
            <a:extLst>
              <a:ext uri="{FF2B5EF4-FFF2-40B4-BE49-F238E27FC236}">
                <a16:creationId xmlns:a16="http://schemas.microsoft.com/office/drawing/2014/main" xmlns="" id="{4EFFE128-DD2E-4300-9B2A-9F4ED0F37987}"/>
              </a:ext>
            </a:extLst>
          </p:cNvPr>
          <p:cNvSpPr>
            <a:spLocks noGrp="1"/>
          </p:cNvSpPr>
          <p:nvPr>
            <p:ph type="ftr" sz="quarter" idx="11"/>
          </p:nvPr>
        </p:nvSpPr>
        <p:spPr/>
        <p:txBody>
          <a:bodyPr/>
          <a:lstStyle/>
          <a:p>
            <a:r>
              <a:rPr lang="en-IN" smtClean="0"/>
              <a:t>Dr. Apash Roy</a:t>
            </a:r>
            <a:endParaRPr lang="en-IN"/>
          </a:p>
        </p:txBody>
      </p:sp>
      <p:sp>
        <p:nvSpPr>
          <p:cNvPr id="7" name="Slide Number Placeholder 6">
            <a:extLst>
              <a:ext uri="{FF2B5EF4-FFF2-40B4-BE49-F238E27FC236}">
                <a16:creationId xmlns:a16="http://schemas.microsoft.com/office/drawing/2014/main" xmlns="" id="{DD543ABA-D06E-438B-AFE5-95DC346AD269}"/>
              </a:ext>
            </a:extLst>
          </p:cNvPr>
          <p:cNvSpPr>
            <a:spLocks noGrp="1"/>
          </p:cNvSpPr>
          <p:nvPr>
            <p:ph type="sldNum" sz="quarter" idx="12"/>
          </p:nvPr>
        </p:nvSpPr>
        <p:spPr/>
        <p:txBody>
          <a:bodyPr/>
          <a:lstStyle/>
          <a:p>
            <a:fld id="{B3CF2A1F-BD3F-4D6B-AE2B-6885BE92B141}" type="slidenum">
              <a:rPr lang="en-IN" smtClean="0"/>
              <a:pPr/>
              <a:t>‹#›</a:t>
            </a:fld>
            <a:endParaRPr lang="en-IN"/>
          </a:p>
        </p:txBody>
      </p:sp>
    </p:spTree>
    <p:extLst>
      <p:ext uri="{BB962C8B-B14F-4D97-AF65-F5344CB8AC3E}">
        <p14:creationId xmlns:p14="http://schemas.microsoft.com/office/powerpoint/2010/main" xmlns="" val="32796077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9484EB9E-9C8E-4960-A5C3-97B9FFA1D6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4014B24D-B5BF-45BB-9FA8-F7FAC36862C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3191FD94-DE72-4A07-9B56-1EE83099E7F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5F45B9-FA20-43CB-92CE-2DF7E86956E3}" type="datetime1">
              <a:rPr lang="en-IN" smtClean="0"/>
              <a:t>08-01-2022</a:t>
            </a:fld>
            <a:endParaRPr lang="en-IN"/>
          </a:p>
        </p:txBody>
      </p:sp>
      <p:sp>
        <p:nvSpPr>
          <p:cNvPr id="5" name="Footer Placeholder 4">
            <a:extLst>
              <a:ext uri="{FF2B5EF4-FFF2-40B4-BE49-F238E27FC236}">
                <a16:creationId xmlns:a16="http://schemas.microsoft.com/office/drawing/2014/main" xmlns="" id="{706E6EE9-664F-4386-8409-E335C11DE2D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smtClean="0"/>
              <a:t>Dr. Apash Roy</a:t>
            </a:r>
            <a:endParaRPr lang="en-IN"/>
          </a:p>
        </p:txBody>
      </p:sp>
      <p:sp>
        <p:nvSpPr>
          <p:cNvPr id="6" name="Slide Number Placeholder 5">
            <a:extLst>
              <a:ext uri="{FF2B5EF4-FFF2-40B4-BE49-F238E27FC236}">
                <a16:creationId xmlns:a16="http://schemas.microsoft.com/office/drawing/2014/main" xmlns="" id="{000BFCB3-2001-4745-AD53-E4CD5CBF9D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CF2A1F-BD3F-4D6B-AE2B-6885BE92B141}" type="slidenum">
              <a:rPr lang="en-IN" smtClean="0"/>
              <a:pPr/>
              <a:t>‹#›</a:t>
            </a:fld>
            <a:endParaRPr lang="en-IN"/>
          </a:p>
        </p:txBody>
      </p:sp>
    </p:spTree>
    <p:extLst>
      <p:ext uri="{BB962C8B-B14F-4D97-AF65-F5344CB8AC3E}">
        <p14:creationId xmlns:p14="http://schemas.microsoft.com/office/powerpoint/2010/main" xmlns="" val="24589245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www.coursera.org/learn/big-data-introduction" TargetMode="External"/><Relationship Id="rId2" Type="http://schemas.openxmlformats.org/officeDocument/2006/relationships/hyperlink" Target="https://www.analyticsvidhya.com/blog/2021/05/what-is-big-data-introduction-uses-and-applications/" TargetMode="External"/><Relationship Id="rId1" Type="http://schemas.openxmlformats.org/officeDocument/2006/relationships/slideLayout" Target="../slideLayouts/slideLayout2.xml"/><Relationship Id="rId6" Type="http://schemas.openxmlformats.org/officeDocument/2006/relationships/hyperlink" Target="https://www.javatpoint.com/what-is-big-data" TargetMode="External"/><Relationship Id="rId5" Type="http://schemas.openxmlformats.org/officeDocument/2006/relationships/hyperlink" Target="https://intellipaat.com/blog/tutorial/big-data-and-hadoop-tutorial/introduction-to-big-data-2/" TargetMode="External"/><Relationship Id="rId4" Type="http://schemas.openxmlformats.org/officeDocument/2006/relationships/hyperlink" Target="https://energie.labs.fhv.at/~repe/bigdata/introduction-to-big-data-projects/introduction-to-big-data/" TargetMode="External"/></Relationships>
</file>

<file path=ppt/slides/_rels/slide4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p:cNvPicPr>
            <a:picLocks noChangeAspect="1" noChangeArrowheads="1"/>
          </p:cNvPicPr>
          <p:nvPr/>
        </p:nvPicPr>
        <p:blipFill>
          <a:blip r:embed="rId3"/>
          <a:srcRect/>
          <a:stretch>
            <a:fillRect/>
          </a:stretch>
        </p:blipFill>
        <p:spPr bwMode="auto">
          <a:xfrm>
            <a:off x="1350387" y="0"/>
            <a:ext cx="8717251" cy="4533566"/>
          </a:xfrm>
          <a:prstGeom prst="rect">
            <a:avLst/>
          </a:prstGeom>
          <a:noFill/>
          <a:ln w="9525">
            <a:noFill/>
            <a:miter lim="800000"/>
            <a:headEnd/>
            <a:tailEnd/>
          </a:ln>
          <a:effectLst/>
        </p:spPr>
      </p:pic>
      <p:sp>
        <p:nvSpPr>
          <p:cNvPr id="2" name="Title 1">
            <a:extLst>
              <a:ext uri="{FF2B5EF4-FFF2-40B4-BE49-F238E27FC236}">
                <a16:creationId xmlns:a16="http://schemas.microsoft.com/office/drawing/2014/main" xmlns="" id="{F9A4D3CD-814D-4F06-B945-C594B9D7C07E}"/>
              </a:ext>
            </a:extLst>
          </p:cNvPr>
          <p:cNvSpPr>
            <a:spLocks noGrp="1"/>
          </p:cNvSpPr>
          <p:nvPr>
            <p:ph type="ctrTitle"/>
          </p:nvPr>
        </p:nvSpPr>
        <p:spPr>
          <a:xfrm>
            <a:off x="1514764" y="4193309"/>
            <a:ext cx="9144000" cy="1145454"/>
          </a:xfrm>
        </p:spPr>
        <p:txBody>
          <a:bodyPr/>
          <a:lstStyle/>
          <a:p>
            <a:r>
              <a:rPr lang="en-IN" b="1" dirty="0">
                <a:solidFill>
                  <a:srgbClr val="00B0F0"/>
                </a:solidFill>
                <a:latin typeface="Times New Roman" panose="02020603050405020304" pitchFamily="18" charset="0"/>
                <a:cs typeface="Times New Roman" panose="02020603050405020304" pitchFamily="18" charset="0"/>
              </a:rPr>
              <a:t>Big-Data Analytics</a:t>
            </a:r>
          </a:p>
        </p:txBody>
      </p:sp>
      <p:sp>
        <p:nvSpPr>
          <p:cNvPr id="3" name="Subtitle 2">
            <a:extLst>
              <a:ext uri="{FF2B5EF4-FFF2-40B4-BE49-F238E27FC236}">
                <a16:creationId xmlns:a16="http://schemas.microsoft.com/office/drawing/2014/main" xmlns="" id="{D1F81489-C512-4229-A342-1FF3631F6128}"/>
              </a:ext>
            </a:extLst>
          </p:cNvPr>
          <p:cNvSpPr>
            <a:spLocks noGrp="1"/>
          </p:cNvSpPr>
          <p:nvPr>
            <p:ph type="subTitle" idx="1"/>
          </p:nvPr>
        </p:nvSpPr>
        <p:spPr>
          <a:xfrm>
            <a:off x="1708727" y="5412509"/>
            <a:ext cx="9144000" cy="925944"/>
          </a:xfrm>
        </p:spPr>
        <p:txBody>
          <a:bodyPr>
            <a:normAutofit/>
          </a:bodyPr>
          <a:lstStyle/>
          <a:p>
            <a:r>
              <a:rPr lang="en-IN" sz="4400" dirty="0" smtClean="0">
                <a:solidFill>
                  <a:srgbClr val="00B0F0"/>
                </a:solidFill>
                <a:latin typeface="Times New Roman" panose="02020603050405020304" pitchFamily="18" charset="0"/>
                <a:cs typeface="Times New Roman" panose="02020603050405020304" pitchFamily="18" charset="0"/>
              </a:rPr>
              <a:t>Lecture-1: Fundamentals of Big Data</a:t>
            </a:r>
          </a:p>
          <a:p>
            <a:endParaRPr lang="en-IN" sz="4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xmlns="" val="38514028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81890"/>
            <a:ext cx="10541000" cy="1016001"/>
          </a:xfrm>
        </p:spPr>
        <p:txBody>
          <a:bodyPr>
            <a:normAutofit/>
          </a:bodyPr>
          <a:lstStyle/>
          <a:p>
            <a:r>
              <a:rPr lang="en-US" sz="2800" dirty="0" smtClean="0">
                <a:latin typeface="Times New Roman" pitchFamily="18" charset="0"/>
                <a:cs typeface="Times New Roman" pitchFamily="18" charset="0"/>
              </a:rPr>
              <a:t>The results obtained through the processing of Big Data can lead to a wide range of insights and benefits, such as:</a:t>
            </a:r>
            <a:endParaRPr lang="en-US" sz="2800"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r>
              <a:rPr lang="en-US" dirty="0" smtClean="0">
                <a:latin typeface="Times New Roman" pitchFamily="18" charset="0"/>
                <a:cs typeface="Times New Roman" pitchFamily="18" charset="0"/>
              </a:rPr>
              <a:t>operational </a:t>
            </a:r>
            <a:r>
              <a:rPr lang="en-US" dirty="0" smtClean="0">
                <a:latin typeface="Times New Roman" pitchFamily="18" charset="0"/>
                <a:cs typeface="Times New Roman" pitchFamily="18" charset="0"/>
              </a:rPr>
              <a:t>optimization </a:t>
            </a:r>
            <a:endParaRPr lang="en-US" dirty="0" smtClean="0">
              <a:latin typeface="Times New Roman" pitchFamily="18" charset="0"/>
              <a:cs typeface="Times New Roman" pitchFamily="18" charset="0"/>
            </a:endParaRPr>
          </a:p>
          <a:p>
            <a:r>
              <a:rPr lang="en-US" dirty="0" smtClean="0">
                <a:latin typeface="Times New Roman" pitchFamily="18" charset="0"/>
                <a:cs typeface="Times New Roman" pitchFamily="18" charset="0"/>
              </a:rPr>
              <a:t>actionable intelligence</a:t>
            </a:r>
          </a:p>
          <a:p>
            <a:r>
              <a:rPr lang="en-US" dirty="0" smtClean="0">
                <a:latin typeface="Times New Roman" pitchFamily="18" charset="0"/>
                <a:cs typeface="Times New Roman" pitchFamily="18" charset="0"/>
              </a:rPr>
              <a:t> identification </a:t>
            </a:r>
            <a:r>
              <a:rPr lang="en-US" dirty="0" smtClean="0">
                <a:latin typeface="Times New Roman" pitchFamily="18" charset="0"/>
                <a:cs typeface="Times New Roman" pitchFamily="18" charset="0"/>
              </a:rPr>
              <a:t>of new markets </a:t>
            </a:r>
            <a:endParaRPr lang="en-US" dirty="0" smtClean="0">
              <a:latin typeface="Times New Roman" pitchFamily="18" charset="0"/>
              <a:cs typeface="Times New Roman" pitchFamily="18" charset="0"/>
            </a:endParaRPr>
          </a:p>
          <a:p>
            <a:r>
              <a:rPr lang="en-US" dirty="0" smtClean="0">
                <a:latin typeface="Times New Roman" pitchFamily="18" charset="0"/>
                <a:cs typeface="Times New Roman" pitchFamily="18" charset="0"/>
              </a:rPr>
              <a:t>accurate predictions</a:t>
            </a:r>
          </a:p>
          <a:p>
            <a:r>
              <a:rPr lang="en-US" dirty="0" smtClean="0">
                <a:latin typeface="Times New Roman" pitchFamily="18" charset="0"/>
                <a:cs typeface="Times New Roman" pitchFamily="18" charset="0"/>
              </a:rPr>
              <a:t>fault </a:t>
            </a:r>
            <a:r>
              <a:rPr lang="en-US" dirty="0" smtClean="0">
                <a:latin typeface="Times New Roman" pitchFamily="18" charset="0"/>
                <a:cs typeface="Times New Roman" pitchFamily="18" charset="0"/>
              </a:rPr>
              <a:t>and fraud detection </a:t>
            </a:r>
            <a:endParaRPr lang="en-US" dirty="0" smtClean="0">
              <a:latin typeface="Times New Roman" pitchFamily="18" charset="0"/>
              <a:cs typeface="Times New Roman" pitchFamily="18" charset="0"/>
            </a:endParaRPr>
          </a:p>
          <a:p>
            <a:r>
              <a:rPr lang="en-US" dirty="0" smtClean="0">
                <a:latin typeface="Times New Roman" pitchFamily="18" charset="0"/>
                <a:cs typeface="Times New Roman" pitchFamily="18" charset="0"/>
              </a:rPr>
              <a:t>more </a:t>
            </a:r>
            <a:r>
              <a:rPr lang="en-US" dirty="0" smtClean="0">
                <a:latin typeface="Times New Roman" pitchFamily="18" charset="0"/>
                <a:cs typeface="Times New Roman" pitchFamily="18" charset="0"/>
              </a:rPr>
              <a:t>detailed records </a:t>
            </a:r>
            <a:endParaRPr lang="en-US" dirty="0" smtClean="0">
              <a:latin typeface="Times New Roman" pitchFamily="18" charset="0"/>
              <a:cs typeface="Times New Roman" pitchFamily="18" charset="0"/>
            </a:endParaRPr>
          </a:p>
          <a:p>
            <a:r>
              <a:rPr lang="en-US" dirty="0" smtClean="0">
                <a:latin typeface="Times New Roman" pitchFamily="18" charset="0"/>
                <a:cs typeface="Times New Roman" pitchFamily="18" charset="0"/>
              </a:rPr>
              <a:t>improved </a:t>
            </a:r>
            <a:r>
              <a:rPr lang="en-US" dirty="0" smtClean="0">
                <a:latin typeface="Times New Roman" pitchFamily="18" charset="0"/>
                <a:cs typeface="Times New Roman" pitchFamily="18" charset="0"/>
              </a:rPr>
              <a:t>decision-making </a:t>
            </a:r>
            <a:endParaRPr lang="en-US" dirty="0" smtClean="0">
              <a:latin typeface="Times New Roman" pitchFamily="18" charset="0"/>
              <a:cs typeface="Times New Roman" pitchFamily="18" charset="0"/>
            </a:endParaRPr>
          </a:p>
          <a:p>
            <a:r>
              <a:rPr lang="en-US" dirty="0" smtClean="0">
                <a:latin typeface="Times New Roman" pitchFamily="18" charset="0"/>
                <a:cs typeface="Times New Roman" pitchFamily="18" charset="0"/>
              </a:rPr>
              <a:t>scientific </a:t>
            </a:r>
            <a:r>
              <a:rPr lang="en-US" dirty="0" smtClean="0">
                <a:latin typeface="Times New Roman" pitchFamily="18" charset="0"/>
                <a:cs typeface="Times New Roman" pitchFamily="18" charset="0"/>
              </a:rPr>
              <a:t>discoveries </a:t>
            </a:r>
            <a:endParaRPr lang="en-US" dirty="0">
              <a:latin typeface="Times New Roman" pitchFamily="18" charset="0"/>
              <a:cs typeface="Times New Roman" pitchFamily="18" charset="0"/>
            </a:endParaRPr>
          </a:p>
        </p:txBody>
      </p:sp>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Big Data </a:t>
            </a:r>
            <a:r>
              <a:rPr lang="en-US" dirty="0" smtClean="0"/>
              <a:t>Technologies</a:t>
            </a:r>
            <a:endParaRPr lang="en-US" dirty="0"/>
          </a:p>
        </p:txBody>
      </p:sp>
      <p:sp>
        <p:nvSpPr>
          <p:cNvPr id="3" name="Content Placeholder 2"/>
          <p:cNvSpPr>
            <a:spLocks noGrp="1"/>
          </p:cNvSpPr>
          <p:nvPr>
            <p:ph idx="1"/>
          </p:nvPr>
        </p:nvSpPr>
        <p:spPr/>
        <p:txBody>
          <a:bodyPr/>
          <a:lstStyle/>
          <a:p>
            <a:pPr fontAlgn="base"/>
            <a:r>
              <a:rPr lang="en-US" dirty="0" smtClean="0"/>
              <a:t>There </a:t>
            </a:r>
            <a:r>
              <a:rPr lang="en-US" dirty="0" smtClean="0"/>
              <a:t>are lots of technologies to solve the problem of Big data Storage and processing. Such technologies are Apache </a:t>
            </a:r>
            <a:r>
              <a:rPr lang="en-US" dirty="0" err="1" smtClean="0"/>
              <a:t>Hadoop</a:t>
            </a:r>
            <a:r>
              <a:rPr lang="en-US" dirty="0" smtClean="0"/>
              <a:t>, Apache Spark, Apache Kafka, etc. Let’s take an overview of these technologies in one by one-</a:t>
            </a:r>
          </a:p>
          <a:p>
            <a:endParaRPr lang="en-US" dirty="0"/>
          </a:p>
        </p:txBody>
      </p:sp>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i</a:t>
            </a:r>
            <a:r>
              <a:rPr lang="en-US" dirty="0" smtClean="0"/>
              <a:t>. Apache </a:t>
            </a:r>
            <a:r>
              <a:rPr lang="en-US" dirty="0" err="1" smtClean="0"/>
              <a:t>Hadoop</a:t>
            </a:r>
            <a:endParaRPr lang="en-US" dirty="0"/>
          </a:p>
        </p:txBody>
      </p:sp>
      <p:sp>
        <p:nvSpPr>
          <p:cNvPr id="3" name="Content Placeholder 2"/>
          <p:cNvSpPr>
            <a:spLocks noGrp="1"/>
          </p:cNvSpPr>
          <p:nvPr>
            <p:ph idx="1"/>
          </p:nvPr>
        </p:nvSpPr>
        <p:spPr/>
        <p:txBody>
          <a:bodyPr/>
          <a:lstStyle/>
          <a:p>
            <a:pPr fontAlgn="base"/>
            <a:r>
              <a:rPr lang="en-US" dirty="0" smtClean="0"/>
              <a:t>Big </a:t>
            </a:r>
            <a:r>
              <a:rPr lang="en-US" dirty="0" smtClean="0"/>
              <a:t>data is creating a Big impact on industries today. Therefore the world’s 50% of the data has already been moved to</a:t>
            </a:r>
            <a:r>
              <a:rPr lang="en-US" b="1" dirty="0" smtClean="0"/>
              <a:t> </a:t>
            </a:r>
            <a:r>
              <a:rPr lang="en-US" b="1" dirty="0" err="1" smtClean="0"/>
              <a:t>Hadoop</a:t>
            </a:r>
            <a:r>
              <a:rPr lang="en-US" dirty="0" smtClean="0"/>
              <a:t>.</a:t>
            </a:r>
          </a:p>
          <a:p>
            <a:pPr fontAlgn="base"/>
            <a:r>
              <a:rPr lang="en-US" dirty="0" smtClean="0"/>
              <a:t>It is predicted that by 2017, more than 75% of the world’s data will be moved to </a:t>
            </a:r>
            <a:r>
              <a:rPr lang="en-US" dirty="0" err="1" smtClean="0"/>
              <a:t>Hadoop</a:t>
            </a:r>
            <a:r>
              <a:rPr lang="en-US" dirty="0" smtClean="0"/>
              <a:t> and this technology will be the most demanding in the market as it is now.</a:t>
            </a:r>
          </a:p>
          <a:p>
            <a:endParaRPr lang="en-US" dirty="0"/>
          </a:p>
        </p:txBody>
      </p:sp>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ii. Apache </a:t>
            </a:r>
            <a:r>
              <a:rPr lang="en-US" dirty="0" smtClean="0"/>
              <a:t>Spark</a:t>
            </a:r>
            <a:endParaRPr lang="en-US" dirty="0"/>
          </a:p>
        </p:txBody>
      </p:sp>
      <p:sp>
        <p:nvSpPr>
          <p:cNvPr id="3" name="Content Placeholder 2"/>
          <p:cNvSpPr>
            <a:spLocks noGrp="1"/>
          </p:cNvSpPr>
          <p:nvPr>
            <p:ph idx="1"/>
          </p:nvPr>
        </p:nvSpPr>
        <p:spPr/>
        <p:txBody>
          <a:bodyPr/>
          <a:lstStyle/>
          <a:p>
            <a:pPr fontAlgn="base"/>
            <a:r>
              <a:rPr lang="en-US" dirty="0" smtClean="0"/>
              <a:t>Further </a:t>
            </a:r>
            <a:r>
              <a:rPr lang="en-US" dirty="0" smtClean="0"/>
              <a:t>enhancement of this technology has led to an evolution of </a:t>
            </a:r>
            <a:r>
              <a:rPr lang="en-US" b="1" dirty="0" smtClean="0"/>
              <a:t>Apache Spark</a:t>
            </a:r>
            <a:r>
              <a:rPr lang="en-US" dirty="0" smtClean="0"/>
              <a:t> – lightning fast and general purpose computation engine for large-scale processing. It can process the data up to 100 times faster than</a:t>
            </a:r>
            <a:r>
              <a:rPr lang="en-US" b="1" dirty="0" smtClean="0"/>
              <a:t> </a:t>
            </a:r>
            <a:r>
              <a:rPr lang="en-US" b="1" dirty="0" err="1" smtClean="0"/>
              <a:t>MapReduce</a:t>
            </a:r>
            <a:r>
              <a:rPr lang="en-US" dirty="0" smtClean="0"/>
              <a:t>.</a:t>
            </a:r>
          </a:p>
          <a:p>
            <a:endParaRPr lang="en-US" dirty="0"/>
          </a:p>
        </p:txBody>
      </p:sp>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Apache Kafka</a:t>
            </a:r>
            <a:endParaRPr lang="en-US" dirty="0"/>
          </a:p>
        </p:txBody>
      </p:sp>
      <p:sp>
        <p:nvSpPr>
          <p:cNvPr id="3" name="Content Placeholder 2"/>
          <p:cNvSpPr>
            <a:spLocks noGrp="1"/>
          </p:cNvSpPr>
          <p:nvPr>
            <p:ph idx="1"/>
          </p:nvPr>
        </p:nvSpPr>
        <p:spPr/>
        <p:txBody>
          <a:bodyPr>
            <a:normAutofit lnSpcReduction="10000"/>
          </a:bodyPr>
          <a:lstStyle/>
          <a:p>
            <a:pPr fontAlgn="base"/>
            <a:r>
              <a:rPr lang="en-US" b="1" dirty="0" smtClean="0"/>
              <a:t>Apache Kafka</a:t>
            </a:r>
            <a:r>
              <a:rPr lang="en-US" dirty="0" smtClean="0"/>
              <a:t> is another addition to this Big data Ecosystem which is a high throughput distributed messaging system frequently used with </a:t>
            </a:r>
            <a:r>
              <a:rPr lang="en-US" dirty="0" err="1" smtClean="0"/>
              <a:t>Hadoop</a:t>
            </a:r>
            <a:r>
              <a:rPr lang="en-US" dirty="0" smtClean="0"/>
              <a:t>.</a:t>
            </a:r>
          </a:p>
          <a:p>
            <a:pPr fontAlgn="base"/>
            <a:r>
              <a:rPr lang="en-US" dirty="0" smtClean="0"/>
              <a:t>IT organizations have started considering Big data initiative for managing their data in a better manner, visualizing this data, gaining insights of this data as and when required and finding new business opportunities to accelerate their business growth.</a:t>
            </a:r>
          </a:p>
          <a:p>
            <a:pPr fontAlgn="base"/>
            <a:r>
              <a:rPr lang="en-US" dirty="0" smtClean="0"/>
              <a:t>Every CIO wants to transform his company, enhance their business models and identify potential revenue sources whether he being from the</a:t>
            </a:r>
            <a:r>
              <a:rPr lang="en-US" b="1" dirty="0" smtClean="0"/>
              <a:t> telecom domain</a:t>
            </a:r>
            <a:r>
              <a:rPr lang="en-US" dirty="0" smtClean="0"/>
              <a:t>,</a:t>
            </a:r>
            <a:r>
              <a:rPr lang="en-US" b="1" dirty="0" smtClean="0"/>
              <a:t> banking domain</a:t>
            </a:r>
            <a:r>
              <a:rPr lang="en-US" dirty="0" smtClean="0"/>
              <a:t>, </a:t>
            </a:r>
            <a:r>
              <a:rPr lang="en-US" b="1" dirty="0" smtClean="0"/>
              <a:t>retail</a:t>
            </a:r>
            <a:r>
              <a:rPr lang="en-US" dirty="0" smtClean="0"/>
              <a:t> or </a:t>
            </a:r>
            <a:r>
              <a:rPr lang="en-US" b="1" dirty="0" smtClean="0"/>
              <a:t>healthcare domain </a:t>
            </a:r>
            <a:r>
              <a:rPr lang="en-US" dirty="0" smtClean="0"/>
              <a:t>etc.</a:t>
            </a:r>
          </a:p>
          <a:p>
            <a:endParaRPr lang="en-US" dirty="0"/>
          </a:p>
        </p:txBody>
      </p:sp>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the best Big Data Tools?</a:t>
            </a:r>
            <a:br>
              <a:rPr lang="en-US" dirty="0" smtClean="0"/>
            </a:br>
            <a:endParaRPr lang="en-US" dirty="0"/>
          </a:p>
        </p:txBody>
      </p:sp>
      <p:sp>
        <p:nvSpPr>
          <p:cNvPr id="3" name="Content Placeholder 2"/>
          <p:cNvSpPr>
            <a:spLocks noGrp="1"/>
          </p:cNvSpPr>
          <p:nvPr>
            <p:ph idx="1"/>
          </p:nvPr>
        </p:nvSpPr>
        <p:spPr/>
        <p:txBody>
          <a:bodyPr>
            <a:normAutofit fontScale="85000" lnSpcReduction="20000"/>
          </a:bodyPr>
          <a:lstStyle/>
          <a:p>
            <a:pPr fontAlgn="base"/>
            <a:r>
              <a:rPr lang="en-US" dirty="0" smtClean="0"/>
              <a:t>Here </a:t>
            </a:r>
            <a:r>
              <a:rPr lang="en-US" dirty="0" smtClean="0"/>
              <a:t>is the list of top 10 big data tools –</a:t>
            </a:r>
          </a:p>
          <a:p>
            <a:pPr fontAlgn="base"/>
            <a:r>
              <a:rPr lang="en-US" dirty="0" smtClean="0"/>
              <a:t>Apache </a:t>
            </a:r>
            <a:r>
              <a:rPr lang="en-US" dirty="0" err="1" smtClean="0"/>
              <a:t>Hadoop</a:t>
            </a:r>
            <a:endParaRPr lang="en-US" dirty="0" smtClean="0"/>
          </a:p>
          <a:p>
            <a:pPr fontAlgn="base"/>
            <a:r>
              <a:rPr lang="en-US" dirty="0" smtClean="0"/>
              <a:t>Apache Spark</a:t>
            </a:r>
          </a:p>
          <a:p>
            <a:pPr fontAlgn="base"/>
            <a:r>
              <a:rPr lang="en-US" dirty="0" err="1" smtClean="0"/>
              <a:t>Flink</a:t>
            </a:r>
            <a:endParaRPr lang="en-US" dirty="0" smtClean="0"/>
          </a:p>
          <a:p>
            <a:pPr fontAlgn="base"/>
            <a:r>
              <a:rPr lang="en-US" dirty="0" smtClean="0"/>
              <a:t>Apache Storm</a:t>
            </a:r>
          </a:p>
          <a:p>
            <a:pPr fontAlgn="base"/>
            <a:r>
              <a:rPr lang="en-US" dirty="0" smtClean="0"/>
              <a:t>Apache Cassandra</a:t>
            </a:r>
          </a:p>
          <a:p>
            <a:pPr fontAlgn="base"/>
            <a:r>
              <a:rPr lang="en-US" dirty="0" err="1" smtClean="0"/>
              <a:t>MongoDB</a:t>
            </a:r>
            <a:endParaRPr lang="en-US" dirty="0" smtClean="0"/>
          </a:p>
          <a:p>
            <a:pPr fontAlgn="base"/>
            <a:r>
              <a:rPr lang="en-US" dirty="0" smtClean="0"/>
              <a:t>Kafka</a:t>
            </a:r>
          </a:p>
          <a:p>
            <a:pPr fontAlgn="base"/>
            <a:r>
              <a:rPr lang="en-US" dirty="0" smtClean="0"/>
              <a:t>Tableau</a:t>
            </a:r>
          </a:p>
          <a:p>
            <a:pPr fontAlgn="base"/>
            <a:r>
              <a:rPr lang="en-US" dirty="0" err="1" smtClean="0"/>
              <a:t>RapidMiner</a:t>
            </a:r>
            <a:endParaRPr lang="en-US" dirty="0" smtClean="0"/>
          </a:p>
          <a:p>
            <a:pPr fontAlgn="base"/>
            <a:r>
              <a:rPr lang="en-US" dirty="0" smtClean="0"/>
              <a:t>R Programming</a:t>
            </a:r>
          </a:p>
          <a:p>
            <a:endParaRPr lang="en-US" dirty="0"/>
          </a:p>
        </p:txBody>
      </p:sp>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70345" y="421698"/>
            <a:ext cx="10845800" cy="3503756"/>
          </a:xfrm>
        </p:spPr>
        <p:txBody>
          <a:bodyPr>
            <a:normAutofit fontScale="92500" lnSpcReduction="20000"/>
          </a:bodyPr>
          <a:lstStyle/>
          <a:p>
            <a:pPr marL="514350" indent="-514350">
              <a:buNone/>
            </a:pPr>
            <a:r>
              <a:rPr lang="en-US" b="1" dirty="0" smtClean="0"/>
              <a:t>Datasets </a:t>
            </a:r>
          </a:p>
          <a:p>
            <a:pPr marL="514350" indent="-514350">
              <a:buNone/>
            </a:pPr>
            <a:r>
              <a:rPr lang="en-US" dirty="0" smtClean="0"/>
              <a:t>Collections </a:t>
            </a:r>
            <a:r>
              <a:rPr lang="en-US" dirty="0" smtClean="0"/>
              <a:t>or groups of related data are generally referred to as datasets. Each group or dataset member (datum) shares the same set of attributes or properties as others in the same dataset. </a:t>
            </a:r>
            <a:endParaRPr lang="en-US" dirty="0" smtClean="0"/>
          </a:p>
          <a:p>
            <a:pPr marL="514350" indent="-514350">
              <a:buNone/>
            </a:pPr>
            <a:r>
              <a:rPr lang="en-US" dirty="0" smtClean="0"/>
              <a:t>Some </a:t>
            </a:r>
            <a:r>
              <a:rPr lang="en-US" dirty="0" smtClean="0"/>
              <a:t>examples of datasets are: </a:t>
            </a:r>
            <a:endParaRPr lang="en-US" dirty="0" smtClean="0"/>
          </a:p>
          <a:p>
            <a:pPr marL="514350" indent="-514350">
              <a:buNone/>
            </a:pPr>
            <a:r>
              <a:rPr lang="en-US" dirty="0" smtClean="0"/>
              <a:t>• </a:t>
            </a:r>
            <a:r>
              <a:rPr lang="en-US" dirty="0" smtClean="0"/>
              <a:t>tweets stored in a flat file </a:t>
            </a:r>
            <a:endParaRPr lang="en-US" dirty="0" smtClean="0"/>
          </a:p>
          <a:p>
            <a:pPr marL="514350" indent="-514350">
              <a:buNone/>
            </a:pPr>
            <a:r>
              <a:rPr lang="en-US" dirty="0" smtClean="0"/>
              <a:t>• </a:t>
            </a:r>
            <a:r>
              <a:rPr lang="en-US" dirty="0" smtClean="0"/>
              <a:t>a collection of image files in a directory </a:t>
            </a:r>
            <a:endParaRPr lang="en-US" dirty="0" smtClean="0"/>
          </a:p>
          <a:p>
            <a:pPr marL="514350" indent="-514350">
              <a:buNone/>
            </a:pPr>
            <a:r>
              <a:rPr lang="en-US" dirty="0" smtClean="0"/>
              <a:t>• </a:t>
            </a:r>
            <a:r>
              <a:rPr lang="en-US" dirty="0" smtClean="0"/>
              <a:t>an extract of rows from a database table stored in a CSV formatted file </a:t>
            </a:r>
            <a:endParaRPr lang="en-US" dirty="0" smtClean="0"/>
          </a:p>
          <a:p>
            <a:pPr marL="514350" indent="-514350">
              <a:buNone/>
            </a:pPr>
            <a:r>
              <a:rPr lang="en-US" dirty="0" smtClean="0"/>
              <a:t>• </a:t>
            </a:r>
            <a:r>
              <a:rPr lang="en-US" dirty="0" smtClean="0"/>
              <a:t>historical weather observations that are stored as XML files</a:t>
            </a:r>
            <a:endParaRPr lang="en-US" dirty="0"/>
          </a:p>
        </p:txBody>
      </p:sp>
      <p:sp>
        <p:nvSpPr>
          <p:cNvPr id="7" name="Footer Placeholder 6"/>
          <p:cNvSpPr>
            <a:spLocks noGrp="1"/>
          </p:cNvSpPr>
          <p:nvPr>
            <p:ph type="ftr" sz="quarter" idx="11"/>
          </p:nvPr>
        </p:nvSpPr>
        <p:spPr/>
        <p:txBody>
          <a:bodyPr/>
          <a:lstStyle/>
          <a:p>
            <a:r>
              <a:rPr lang="en-IN" smtClean="0"/>
              <a:t>Dr. Apash Roy</a:t>
            </a:r>
            <a:endParaRPr lang="en-IN"/>
          </a:p>
        </p:txBody>
      </p:sp>
      <p:pic>
        <p:nvPicPr>
          <p:cNvPr id="6" name="Picture 2"/>
          <p:cNvPicPr>
            <a:picLocks noChangeAspect="1" noChangeArrowheads="1"/>
          </p:cNvPicPr>
          <p:nvPr/>
        </p:nvPicPr>
        <p:blipFill>
          <a:blip r:embed="rId2"/>
          <a:srcRect/>
          <a:stretch>
            <a:fillRect/>
          </a:stretch>
        </p:blipFill>
        <p:spPr bwMode="auto">
          <a:xfrm>
            <a:off x="3106015" y="3851564"/>
            <a:ext cx="5751657" cy="2402412"/>
          </a:xfrm>
          <a:prstGeom prst="rect">
            <a:avLst/>
          </a:prstGeom>
          <a:noFill/>
          <a:ln w="9525">
            <a:noFill/>
            <a:miter lim="800000"/>
            <a:headEnd/>
            <a:tailEnd/>
          </a:ln>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39800" y="572654"/>
            <a:ext cx="10515600" cy="2445471"/>
          </a:xfrm>
        </p:spPr>
        <p:txBody>
          <a:bodyPr>
            <a:normAutofit fontScale="92500" lnSpcReduction="10000"/>
          </a:bodyPr>
          <a:lstStyle/>
          <a:p>
            <a:pPr>
              <a:buNone/>
            </a:pPr>
            <a:r>
              <a:rPr lang="en-US" b="1" dirty="0" smtClean="0"/>
              <a:t>Data </a:t>
            </a:r>
            <a:r>
              <a:rPr lang="en-US" b="1" dirty="0" smtClean="0"/>
              <a:t>Analysis </a:t>
            </a:r>
            <a:endParaRPr lang="en-US" b="1" dirty="0" smtClean="0"/>
          </a:p>
          <a:p>
            <a:pPr>
              <a:buNone/>
            </a:pPr>
            <a:r>
              <a:rPr lang="en-US" dirty="0" smtClean="0"/>
              <a:t>Data </a:t>
            </a:r>
            <a:r>
              <a:rPr lang="en-US" dirty="0" smtClean="0"/>
              <a:t>analysis is the process of examining data to find facts, relationships, patterns, insights and/or trends. </a:t>
            </a:r>
            <a:endParaRPr lang="en-US" dirty="0" smtClean="0"/>
          </a:p>
          <a:p>
            <a:pPr>
              <a:buNone/>
            </a:pPr>
            <a:r>
              <a:rPr lang="en-US" dirty="0" smtClean="0"/>
              <a:t>The </a:t>
            </a:r>
            <a:r>
              <a:rPr lang="en-US" dirty="0" smtClean="0"/>
              <a:t>overall goal of data analysis is to support better </a:t>
            </a:r>
            <a:r>
              <a:rPr lang="en-US" dirty="0" smtClean="0"/>
              <a:t>decision making.</a:t>
            </a:r>
          </a:p>
          <a:p>
            <a:pPr>
              <a:buNone/>
            </a:pPr>
            <a:r>
              <a:rPr lang="en-US" dirty="0" smtClean="0"/>
              <a:t>Ex: “</a:t>
            </a:r>
            <a:r>
              <a:rPr lang="en-US" i="1" dirty="0" smtClean="0"/>
              <a:t>how the number of ice cream cones sold is related to the daily </a:t>
            </a:r>
            <a:r>
              <a:rPr lang="en-US" i="1" dirty="0" smtClean="0"/>
              <a:t>temperature?”</a:t>
            </a:r>
            <a:endParaRPr lang="en-US" i="1" dirty="0"/>
          </a:p>
        </p:txBody>
      </p:sp>
      <p:sp>
        <p:nvSpPr>
          <p:cNvPr id="7" name="Footer Placeholder 6"/>
          <p:cNvSpPr>
            <a:spLocks noGrp="1"/>
          </p:cNvSpPr>
          <p:nvPr>
            <p:ph type="ftr" sz="quarter" idx="11"/>
          </p:nvPr>
        </p:nvSpPr>
        <p:spPr/>
        <p:txBody>
          <a:bodyPr/>
          <a:lstStyle/>
          <a:p>
            <a:r>
              <a:rPr lang="en-IN" smtClean="0"/>
              <a:t>Dr. Apash Roy</a:t>
            </a:r>
            <a:endParaRPr lang="en-IN"/>
          </a:p>
        </p:txBody>
      </p:sp>
      <p:pic>
        <p:nvPicPr>
          <p:cNvPr id="6" name="Picture 2"/>
          <p:cNvPicPr>
            <a:picLocks noChangeAspect="1" noChangeArrowheads="1"/>
          </p:cNvPicPr>
          <p:nvPr/>
        </p:nvPicPr>
        <p:blipFill>
          <a:blip r:embed="rId2"/>
          <a:srcRect/>
          <a:stretch>
            <a:fillRect/>
          </a:stretch>
        </p:blipFill>
        <p:spPr bwMode="auto">
          <a:xfrm>
            <a:off x="2918114" y="3302431"/>
            <a:ext cx="5985741" cy="2815327"/>
          </a:xfrm>
          <a:prstGeom prst="rect">
            <a:avLst/>
          </a:prstGeom>
          <a:noFill/>
          <a:ln w="9525">
            <a:noFill/>
            <a:miter lim="800000"/>
            <a:headEnd/>
            <a:tailEnd/>
          </a:ln>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10491" y="609600"/>
            <a:ext cx="10515600" cy="3664672"/>
          </a:xfrm>
        </p:spPr>
        <p:txBody>
          <a:bodyPr>
            <a:normAutofit fontScale="92500" lnSpcReduction="20000"/>
          </a:bodyPr>
          <a:lstStyle/>
          <a:p>
            <a:pPr>
              <a:buNone/>
            </a:pPr>
            <a:r>
              <a:rPr lang="en-US" b="1" dirty="0" smtClean="0"/>
              <a:t>Data </a:t>
            </a:r>
            <a:r>
              <a:rPr lang="en-US" b="1" dirty="0" smtClean="0"/>
              <a:t>Analytics </a:t>
            </a:r>
            <a:endParaRPr lang="en-US" b="1" dirty="0" smtClean="0"/>
          </a:p>
          <a:p>
            <a:pPr>
              <a:buNone/>
            </a:pPr>
            <a:r>
              <a:rPr lang="en-US" dirty="0" smtClean="0"/>
              <a:t>Data analytics is a discipline that includes the management of the complete data lifecycle, which encompasses collecting, cleansing, organizing, storing, analyzing and governing data</a:t>
            </a:r>
            <a:r>
              <a:rPr lang="en-US" dirty="0" smtClean="0"/>
              <a:t>.</a:t>
            </a:r>
          </a:p>
          <a:p>
            <a:pPr>
              <a:buNone/>
            </a:pPr>
            <a:endParaRPr lang="en-US" dirty="0" smtClean="0"/>
          </a:p>
          <a:p>
            <a:pPr>
              <a:buNone/>
            </a:pPr>
            <a:r>
              <a:rPr lang="en-US" b="1" dirty="0" smtClean="0"/>
              <a:t>Big Data Analytics</a:t>
            </a:r>
          </a:p>
          <a:p>
            <a:pPr>
              <a:buNone/>
            </a:pPr>
            <a:r>
              <a:rPr lang="en-US" dirty="0" smtClean="0"/>
              <a:t>The Big Data analytics lifecycle generally involves identifying, procuring, preparing and analyzing large amounts of raw, unstructured data to extract meaningful information that can serve as an input for identifying patterns, enriching existing enterprise data and performing large-scale searches. </a:t>
            </a:r>
            <a:endParaRPr lang="en-US" dirty="0"/>
          </a:p>
        </p:txBody>
      </p:sp>
      <p:sp>
        <p:nvSpPr>
          <p:cNvPr id="8" name="Footer Placeholder 7"/>
          <p:cNvSpPr>
            <a:spLocks noGrp="1"/>
          </p:cNvSpPr>
          <p:nvPr>
            <p:ph type="ftr" sz="quarter" idx="11"/>
          </p:nvPr>
        </p:nvSpPr>
        <p:spPr/>
        <p:txBody>
          <a:bodyPr/>
          <a:lstStyle/>
          <a:p>
            <a:r>
              <a:rPr lang="en-IN" smtClean="0"/>
              <a:t>Dr. Apash Roy</a:t>
            </a:r>
            <a:endParaRPr lang="en-IN"/>
          </a:p>
        </p:txBody>
      </p:sp>
      <p:pic>
        <p:nvPicPr>
          <p:cNvPr id="7" name="Picture 2"/>
          <p:cNvPicPr>
            <a:picLocks noChangeAspect="1" noChangeArrowheads="1"/>
          </p:cNvPicPr>
          <p:nvPr/>
        </p:nvPicPr>
        <p:blipFill>
          <a:blip r:embed="rId2"/>
          <a:srcRect/>
          <a:stretch>
            <a:fillRect/>
          </a:stretch>
        </p:blipFill>
        <p:spPr bwMode="auto">
          <a:xfrm>
            <a:off x="3547379" y="4100945"/>
            <a:ext cx="4469784" cy="2225964"/>
          </a:xfrm>
          <a:prstGeom prst="rect">
            <a:avLst/>
          </a:prstGeom>
          <a:noFill/>
          <a:ln w="9525">
            <a:noFill/>
            <a:miter lim="800000"/>
            <a:headEnd/>
            <a:tailEnd/>
          </a:ln>
          <a:effec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956252"/>
            <a:ext cx="10515600" cy="1325563"/>
          </a:xfrm>
        </p:spPr>
        <p:txBody>
          <a:bodyPr>
            <a:normAutofit fontScale="90000"/>
          </a:bodyPr>
          <a:lstStyle/>
          <a:p>
            <a:r>
              <a:rPr lang="en-US" sz="3100" dirty="0" smtClean="0">
                <a:latin typeface="Times New Roman" pitchFamily="18" charset="0"/>
                <a:cs typeface="Times New Roman" pitchFamily="18" charset="0"/>
              </a:rPr>
              <a:t>Different kinds of organizations use data analytics tools and techniques in different ways. Take, for example, these three sectors: </a:t>
            </a:r>
            <a:r>
              <a:rPr lang="en-US" dirty="0" smtClean="0"/>
              <a:t/>
            </a:r>
            <a:br>
              <a:rPr lang="en-US" dirty="0" smtClean="0"/>
            </a:br>
            <a:endParaRPr lang="en-US" dirty="0"/>
          </a:p>
        </p:txBody>
      </p:sp>
      <p:sp>
        <p:nvSpPr>
          <p:cNvPr id="3" name="Content Placeholder 2"/>
          <p:cNvSpPr>
            <a:spLocks noGrp="1"/>
          </p:cNvSpPr>
          <p:nvPr>
            <p:ph idx="1"/>
          </p:nvPr>
        </p:nvSpPr>
        <p:spPr>
          <a:xfrm>
            <a:off x="822036" y="2506662"/>
            <a:ext cx="10522528" cy="3543156"/>
          </a:xfrm>
        </p:spPr>
        <p:txBody>
          <a:bodyPr/>
          <a:lstStyle/>
          <a:p>
            <a:pPr>
              <a:buNone/>
            </a:pPr>
            <a:r>
              <a:rPr lang="en-US" dirty="0" smtClean="0">
                <a:latin typeface="Times New Roman" pitchFamily="18" charset="0"/>
                <a:cs typeface="Times New Roman" pitchFamily="18" charset="0"/>
              </a:rPr>
              <a:t>• </a:t>
            </a:r>
            <a:r>
              <a:rPr lang="en-US" dirty="0" smtClean="0">
                <a:latin typeface="Times New Roman" pitchFamily="18" charset="0"/>
                <a:cs typeface="Times New Roman" pitchFamily="18" charset="0"/>
              </a:rPr>
              <a:t>In business-oriented environments, data analytics results can lower operational costs and facilitate strategic decision-making. </a:t>
            </a:r>
            <a:endParaRPr lang="en-US" dirty="0" smtClean="0">
              <a:latin typeface="Times New Roman" pitchFamily="18" charset="0"/>
              <a:cs typeface="Times New Roman" pitchFamily="18" charset="0"/>
            </a:endParaRPr>
          </a:p>
          <a:p>
            <a:pPr>
              <a:buNone/>
            </a:pPr>
            <a:r>
              <a:rPr lang="en-US" dirty="0" smtClean="0">
                <a:latin typeface="Times New Roman" pitchFamily="18" charset="0"/>
                <a:cs typeface="Times New Roman" pitchFamily="18" charset="0"/>
              </a:rPr>
              <a:t>• </a:t>
            </a:r>
            <a:r>
              <a:rPr lang="en-US" dirty="0" smtClean="0">
                <a:latin typeface="Times New Roman" pitchFamily="18" charset="0"/>
                <a:cs typeface="Times New Roman" pitchFamily="18" charset="0"/>
              </a:rPr>
              <a:t>In the scientific domain, data analytics can help identify the cause of a phenomenon to improve the accuracy of predictions. </a:t>
            </a:r>
            <a:endParaRPr lang="en-US" dirty="0" smtClean="0">
              <a:latin typeface="Times New Roman" pitchFamily="18" charset="0"/>
              <a:cs typeface="Times New Roman" pitchFamily="18" charset="0"/>
            </a:endParaRPr>
          </a:p>
          <a:p>
            <a:pPr>
              <a:buNone/>
            </a:pPr>
            <a:r>
              <a:rPr lang="en-US" dirty="0" smtClean="0">
                <a:latin typeface="Times New Roman" pitchFamily="18" charset="0"/>
                <a:cs typeface="Times New Roman" pitchFamily="18" charset="0"/>
              </a:rPr>
              <a:t>• </a:t>
            </a:r>
            <a:r>
              <a:rPr lang="en-US" dirty="0" smtClean="0">
                <a:latin typeface="Times New Roman" pitchFamily="18" charset="0"/>
                <a:cs typeface="Times New Roman" pitchFamily="18" charset="0"/>
              </a:rPr>
              <a:t>In service-based environments like public sector organizations, data analytics can help strengthen the focus on delivering high-quality services by driving down costs.</a:t>
            </a:r>
            <a:endParaRPr lang="en-US" dirty="0">
              <a:latin typeface="Times New Roman" pitchFamily="18" charset="0"/>
              <a:cs typeface="Times New Roman" pitchFamily="18" charset="0"/>
            </a:endParaRPr>
          </a:p>
        </p:txBody>
      </p:sp>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IN" smtClean="0"/>
              <a:t>Dr. Apash Roy</a:t>
            </a:r>
            <a:endParaRPr lang="en-IN"/>
          </a:p>
        </p:txBody>
      </p:sp>
      <p:pic>
        <p:nvPicPr>
          <p:cNvPr id="21506" name="Picture 2"/>
          <p:cNvPicPr>
            <a:picLocks noChangeAspect="1" noChangeArrowheads="1"/>
          </p:cNvPicPr>
          <p:nvPr/>
        </p:nvPicPr>
        <p:blipFill>
          <a:blip r:embed="rId2"/>
          <a:srcRect/>
          <a:stretch>
            <a:fillRect/>
          </a:stretch>
        </p:blipFill>
        <p:spPr bwMode="auto">
          <a:xfrm>
            <a:off x="877455" y="533400"/>
            <a:ext cx="10427854" cy="57912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 </a:t>
            </a:r>
            <a:r>
              <a:rPr lang="en-US" dirty="0" smtClean="0"/>
              <a:t>Quick Quiz</a:t>
            </a:r>
            <a:r>
              <a:rPr lang="en-US" dirty="0" smtClean="0"/>
              <a:t/>
            </a:r>
            <a:br>
              <a:rPr lang="en-US" dirty="0" smtClean="0"/>
            </a:br>
            <a:endParaRPr lang="en-US" dirty="0"/>
          </a:p>
        </p:txBody>
      </p:sp>
      <p:sp>
        <p:nvSpPr>
          <p:cNvPr id="3" name="Content Placeholder 2"/>
          <p:cNvSpPr>
            <a:spLocks noGrp="1"/>
          </p:cNvSpPr>
          <p:nvPr>
            <p:ph idx="1"/>
          </p:nvPr>
        </p:nvSpPr>
        <p:spPr>
          <a:xfrm>
            <a:off x="2807854" y="2262909"/>
            <a:ext cx="8545945" cy="3914054"/>
          </a:xfrm>
        </p:spPr>
        <p:txBody>
          <a:bodyPr/>
          <a:lstStyle/>
          <a:p>
            <a:pPr>
              <a:buNone/>
            </a:pPr>
            <a:endParaRPr lang="en-US" dirty="0" smtClean="0"/>
          </a:p>
          <a:p>
            <a:pPr>
              <a:buNone/>
            </a:pPr>
            <a:r>
              <a:rPr lang="en-US" dirty="0" smtClean="0"/>
              <a:t>For large scale processing in big data which one is </a:t>
            </a:r>
            <a:r>
              <a:rPr lang="en-US" dirty="0" smtClean="0"/>
              <a:t>more suitable</a:t>
            </a:r>
            <a:r>
              <a:rPr lang="en-US" dirty="0" smtClean="0"/>
              <a:t>?</a:t>
            </a:r>
          </a:p>
          <a:p>
            <a:pPr marL="514350" indent="-514350">
              <a:buAutoNum type="alphaUcPeriod"/>
            </a:pPr>
            <a:r>
              <a:rPr lang="en-US" dirty="0" smtClean="0"/>
              <a:t>Spark</a:t>
            </a:r>
          </a:p>
          <a:p>
            <a:pPr marL="514350" indent="-514350">
              <a:buNone/>
            </a:pPr>
            <a:r>
              <a:rPr lang="en-US" dirty="0" smtClean="0"/>
              <a:t>B. Kafka</a:t>
            </a:r>
          </a:p>
          <a:p>
            <a:pPr>
              <a:buNone/>
            </a:pPr>
            <a:r>
              <a:rPr lang="en-US" dirty="0" smtClean="0"/>
              <a:t>C. </a:t>
            </a:r>
            <a:r>
              <a:rPr lang="en-US" dirty="0" err="1" smtClean="0"/>
              <a:t>Mapreduce</a:t>
            </a:r>
            <a:endParaRPr lang="en-US" dirty="0" smtClean="0"/>
          </a:p>
          <a:p>
            <a:pPr>
              <a:buNone/>
            </a:pPr>
            <a:r>
              <a:rPr lang="en-US" dirty="0" smtClean="0"/>
              <a:t>D. </a:t>
            </a:r>
            <a:r>
              <a:rPr lang="en-US" dirty="0" err="1" smtClean="0"/>
              <a:t>hadoop</a:t>
            </a:r>
            <a:endParaRPr lang="en-US" dirty="0"/>
          </a:p>
        </p:txBody>
      </p:sp>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491" y="281998"/>
            <a:ext cx="10515600" cy="1325563"/>
          </a:xfrm>
        </p:spPr>
        <p:txBody>
          <a:bodyPr>
            <a:normAutofit/>
          </a:bodyPr>
          <a:lstStyle/>
          <a:p>
            <a:r>
              <a:rPr lang="en-US" b="1" dirty="0" smtClean="0">
                <a:latin typeface="Times New Roman" pitchFamily="18" charset="0"/>
                <a:cs typeface="Times New Roman" pitchFamily="18" charset="0"/>
              </a:rPr>
              <a:t>G</a:t>
            </a:r>
            <a:r>
              <a:rPr lang="en-US" b="1" dirty="0" smtClean="0">
                <a:latin typeface="Times New Roman" pitchFamily="18" charset="0"/>
                <a:cs typeface="Times New Roman" pitchFamily="18" charset="0"/>
              </a:rPr>
              <a:t>eneral </a:t>
            </a:r>
            <a:r>
              <a:rPr lang="en-US" b="1" dirty="0" smtClean="0">
                <a:latin typeface="Times New Roman" pitchFamily="18" charset="0"/>
                <a:cs typeface="Times New Roman" pitchFamily="18" charset="0"/>
              </a:rPr>
              <a:t>categories of </a:t>
            </a:r>
            <a:r>
              <a:rPr lang="en-US" b="1" dirty="0" smtClean="0">
                <a:latin typeface="Times New Roman" pitchFamily="18" charset="0"/>
                <a:cs typeface="Times New Roman" pitchFamily="18" charset="0"/>
              </a:rPr>
              <a:t>analytics</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745836" y="2789382"/>
            <a:ext cx="4094019" cy="2861107"/>
          </a:xfrm>
        </p:spPr>
        <p:txBody>
          <a:bodyPr/>
          <a:lstStyle/>
          <a:p>
            <a:pPr>
              <a:buNone/>
            </a:pPr>
            <a:r>
              <a:rPr lang="en-US" dirty="0" smtClean="0">
                <a:latin typeface="Times New Roman" pitchFamily="18" charset="0"/>
                <a:cs typeface="Times New Roman" pitchFamily="18" charset="0"/>
              </a:rPr>
              <a:t>• Descriptive </a:t>
            </a:r>
            <a:r>
              <a:rPr lang="en-US" dirty="0" smtClean="0">
                <a:latin typeface="Times New Roman" pitchFamily="18" charset="0"/>
                <a:cs typeface="Times New Roman" pitchFamily="18" charset="0"/>
              </a:rPr>
              <a:t>analytics </a:t>
            </a:r>
            <a:endParaRPr lang="en-US" dirty="0" smtClean="0">
              <a:latin typeface="Times New Roman" pitchFamily="18" charset="0"/>
              <a:cs typeface="Times New Roman" pitchFamily="18" charset="0"/>
            </a:endParaRPr>
          </a:p>
          <a:p>
            <a:pPr>
              <a:buNone/>
            </a:pPr>
            <a:r>
              <a:rPr lang="en-US" dirty="0" smtClean="0">
                <a:latin typeface="Times New Roman" pitchFamily="18" charset="0"/>
                <a:cs typeface="Times New Roman" pitchFamily="18" charset="0"/>
              </a:rPr>
              <a:t>• Diagnostic </a:t>
            </a:r>
            <a:r>
              <a:rPr lang="en-US" dirty="0" smtClean="0">
                <a:latin typeface="Times New Roman" pitchFamily="18" charset="0"/>
                <a:cs typeface="Times New Roman" pitchFamily="18" charset="0"/>
              </a:rPr>
              <a:t>analytics </a:t>
            </a:r>
            <a:endParaRPr lang="en-US" dirty="0" smtClean="0">
              <a:latin typeface="Times New Roman" pitchFamily="18" charset="0"/>
              <a:cs typeface="Times New Roman" pitchFamily="18" charset="0"/>
            </a:endParaRPr>
          </a:p>
          <a:p>
            <a:pPr>
              <a:buNone/>
            </a:pPr>
            <a:r>
              <a:rPr lang="en-US" dirty="0" smtClean="0">
                <a:latin typeface="Times New Roman" pitchFamily="18" charset="0"/>
                <a:cs typeface="Times New Roman" pitchFamily="18" charset="0"/>
              </a:rPr>
              <a:t>• Predictive </a:t>
            </a:r>
            <a:r>
              <a:rPr lang="en-US" dirty="0" smtClean="0">
                <a:latin typeface="Times New Roman" pitchFamily="18" charset="0"/>
                <a:cs typeface="Times New Roman" pitchFamily="18" charset="0"/>
              </a:rPr>
              <a:t>analytics </a:t>
            </a:r>
            <a:endParaRPr lang="en-US" dirty="0" smtClean="0">
              <a:latin typeface="Times New Roman" pitchFamily="18" charset="0"/>
              <a:cs typeface="Times New Roman" pitchFamily="18" charset="0"/>
            </a:endParaRPr>
          </a:p>
          <a:p>
            <a:pPr>
              <a:buNone/>
            </a:pPr>
            <a:r>
              <a:rPr lang="en-US" dirty="0" smtClean="0">
                <a:latin typeface="Times New Roman" pitchFamily="18" charset="0"/>
                <a:cs typeface="Times New Roman" pitchFamily="18" charset="0"/>
              </a:rPr>
              <a:t>• Prescriptive </a:t>
            </a:r>
            <a:r>
              <a:rPr lang="en-US" dirty="0" smtClean="0">
                <a:latin typeface="Times New Roman" pitchFamily="18" charset="0"/>
                <a:cs typeface="Times New Roman" pitchFamily="18" charset="0"/>
              </a:rPr>
              <a:t>analytics </a:t>
            </a:r>
            <a:endParaRPr lang="en-US" dirty="0">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r>
              <a:rPr lang="en-IN" smtClean="0"/>
              <a:t>Dr. Apash Roy</a:t>
            </a:r>
            <a:endParaRPr lang="en-IN"/>
          </a:p>
        </p:txBody>
      </p:sp>
      <p:pic>
        <p:nvPicPr>
          <p:cNvPr id="4098" name="Picture 2"/>
          <p:cNvPicPr>
            <a:picLocks noChangeAspect="1" noChangeArrowheads="1"/>
          </p:cNvPicPr>
          <p:nvPr/>
        </p:nvPicPr>
        <p:blipFill>
          <a:blip r:embed="rId2"/>
          <a:srcRect/>
          <a:stretch>
            <a:fillRect/>
          </a:stretch>
        </p:blipFill>
        <p:spPr bwMode="auto">
          <a:xfrm>
            <a:off x="4252733" y="1540591"/>
            <a:ext cx="7311194" cy="4798827"/>
          </a:xfrm>
          <a:prstGeom prst="rect">
            <a:avLst/>
          </a:prstGeom>
          <a:noFill/>
          <a:ln w="9525">
            <a:noFill/>
            <a:miter lim="800000"/>
            <a:headEnd/>
            <a:tailEnd/>
          </a:ln>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Descriptive Analytics</a:t>
            </a:r>
            <a:endParaRPr lang="en-US" dirty="0"/>
          </a:p>
        </p:txBody>
      </p:sp>
      <p:sp>
        <p:nvSpPr>
          <p:cNvPr id="3" name="Content Placeholder 2"/>
          <p:cNvSpPr>
            <a:spLocks noGrp="1"/>
          </p:cNvSpPr>
          <p:nvPr>
            <p:ph idx="1"/>
          </p:nvPr>
        </p:nvSpPr>
        <p:spPr/>
        <p:txBody>
          <a:bodyPr>
            <a:normAutofit fontScale="85000" lnSpcReduction="20000"/>
          </a:bodyPr>
          <a:lstStyle/>
          <a:p>
            <a:pPr algn="just">
              <a:buNone/>
            </a:pPr>
            <a:r>
              <a:rPr lang="en-US" dirty="0" smtClean="0"/>
              <a:t>Descriptive </a:t>
            </a:r>
            <a:r>
              <a:rPr lang="en-US" dirty="0" smtClean="0"/>
              <a:t>analytics are carried out to answer questions about events that have already occurred. This form of analytics contextualizes data to generate information. </a:t>
            </a:r>
            <a:endParaRPr lang="en-US" dirty="0" smtClean="0"/>
          </a:p>
          <a:p>
            <a:pPr algn="just">
              <a:buNone/>
            </a:pPr>
            <a:r>
              <a:rPr lang="en-US" dirty="0" smtClean="0"/>
              <a:t>Sample </a:t>
            </a:r>
            <a:r>
              <a:rPr lang="en-US" dirty="0" smtClean="0"/>
              <a:t>questions can include: </a:t>
            </a:r>
            <a:endParaRPr lang="en-US" dirty="0" smtClean="0"/>
          </a:p>
          <a:p>
            <a:pPr algn="just">
              <a:buNone/>
            </a:pPr>
            <a:r>
              <a:rPr lang="en-US" i="1" dirty="0" smtClean="0"/>
              <a:t>• </a:t>
            </a:r>
            <a:r>
              <a:rPr lang="en-US" i="1" dirty="0" smtClean="0"/>
              <a:t>What was the sales volume over the past 12 months</a:t>
            </a:r>
            <a:r>
              <a:rPr lang="en-US" i="1" dirty="0" smtClean="0"/>
              <a:t>?</a:t>
            </a:r>
          </a:p>
          <a:p>
            <a:pPr algn="just">
              <a:buNone/>
            </a:pPr>
            <a:r>
              <a:rPr lang="en-US" i="1" dirty="0" smtClean="0"/>
              <a:t>• </a:t>
            </a:r>
            <a:r>
              <a:rPr lang="en-US" i="1" dirty="0" smtClean="0"/>
              <a:t>What is the number of support calls received as categorized by severity and geographic location? </a:t>
            </a:r>
            <a:endParaRPr lang="en-US" i="1" dirty="0" smtClean="0"/>
          </a:p>
          <a:p>
            <a:pPr algn="just">
              <a:buNone/>
            </a:pPr>
            <a:r>
              <a:rPr lang="en-US" i="1" dirty="0" smtClean="0"/>
              <a:t>• </a:t>
            </a:r>
            <a:r>
              <a:rPr lang="en-US" i="1" dirty="0" smtClean="0"/>
              <a:t>What is the monthly commission earned by each sales agent</a:t>
            </a:r>
            <a:r>
              <a:rPr lang="en-US" i="1" dirty="0" smtClean="0"/>
              <a:t>?</a:t>
            </a:r>
          </a:p>
          <a:p>
            <a:pPr algn="just">
              <a:buNone/>
            </a:pPr>
            <a:endParaRPr lang="en-US" dirty="0" smtClean="0"/>
          </a:p>
          <a:p>
            <a:pPr algn="just">
              <a:buNone/>
            </a:pPr>
            <a:r>
              <a:rPr lang="en-US" dirty="0" smtClean="0"/>
              <a:t> </a:t>
            </a:r>
            <a:r>
              <a:rPr lang="en-US" dirty="0" smtClean="0"/>
              <a:t>It is </a:t>
            </a:r>
            <a:r>
              <a:rPr lang="en-US" dirty="0" smtClean="0"/>
              <a:t>estimated </a:t>
            </a:r>
            <a:r>
              <a:rPr lang="en-US" dirty="0" smtClean="0"/>
              <a:t>that 80% of generated analytics results are descriptive in nature. </a:t>
            </a:r>
            <a:endParaRPr lang="en-US" dirty="0" smtClean="0"/>
          </a:p>
          <a:p>
            <a:pPr algn="just">
              <a:buNone/>
            </a:pPr>
            <a:r>
              <a:rPr lang="en-US" dirty="0" smtClean="0"/>
              <a:t>Value wise</a:t>
            </a:r>
            <a:r>
              <a:rPr lang="en-US" dirty="0" smtClean="0"/>
              <a:t>, descriptive analytics provide the least worth and require a relatively basic </a:t>
            </a:r>
            <a:r>
              <a:rPr lang="en-US" dirty="0" smtClean="0"/>
              <a:t>skill set</a:t>
            </a:r>
            <a:r>
              <a:rPr lang="en-US" dirty="0" smtClean="0"/>
              <a:t>.</a:t>
            </a:r>
            <a:endParaRPr lang="en-US" dirty="0"/>
          </a:p>
        </p:txBody>
      </p:sp>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Descriptive analytics are often carried out via ad-hoc reporting or dashboards</a:t>
            </a:r>
            <a:endParaRPr lang="en-US" sz="3200" dirty="0"/>
          </a:p>
        </p:txBody>
      </p:sp>
      <p:pic>
        <p:nvPicPr>
          <p:cNvPr id="5122" name="Picture 2"/>
          <p:cNvPicPr>
            <a:picLocks noGrp="1" noChangeAspect="1" noChangeArrowheads="1"/>
          </p:cNvPicPr>
          <p:nvPr>
            <p:ph idx="1"/>
          </p:nvPr>
        </p:nvPicPr>
        <p:blipFill>
          <a:blip r:embed="rId2"/>
          <a:srcRect/>
          <a:stretch>
            <a:fillRect/>
          </a:stretch>
        </p:blipFill>
        <p:spPr bwMode="auto">
          <a:xfrm>
            <a:off x="2799441" y="1493129"/>
            <a:ext cx="6593118" cy="4351338"/>
          </a:xfrm>
          <a:prstGeom prst="rect">
            <a:avLst/>
          </a:prstGeom>
          <a:noFill/>
          <a:ln w="9525">
            <a:noFill/>
            <a:miter lim="800000"/>
            <a:headEnd/>
            <a:tailEnd/>
          </a:ln>
          <a:effectLst/>
        </p:spPr>
      </p:pic>
      <p:sp>
        <p:nvSpPr>
          <p:cNvPr id="5" name="Footer Placeholder 4"/>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Diagnostic </a:t>
            </a:r>
            <a:r>
              <a:rPr lang="en-US" dirty="0" smtClean="0"/>
              <a:t>Analytics</a:t>
            </a:r>
            <a:endParaRPr lang="en-US" dirty="0"/>
          </a:p>
        </p:txBody>
      </p:sp>
      <p:sp>
        <p:nvSpPr>
          <p:cNvPr id="3" name="Content Placeholder 2"/>
          <p:cNvSpPr>
            <a:spLocks noGrp="1"/>
          </p:cNvSpPr>
          <p:nvPr>
            <p:ph idx="1"/>
          </p:nvPr>
        </p:nvSpPr>
        <p:spPr>
          <a:xfrm>
            <a:off x="902854" y="1770206"/>
            <a:ext cx="9894455" cy="4150303"/>
          </a:xfrm>
        </p:spPr>
        <p:txBody>
          <a:bodyPr>
            <a:normAutofit fontScale="85000" lnSpcReduction="20000"/>
          </a:bodyPr>
          <a:lstStyle/>
          <a:p>
            <a:pPr>
              <a:buNone/>
            </a:pPr>
            <a:r>
              <a:rPr lang="en-US" dirty="0" smtClean="0"/>
              <a:t>Diagnostic </a:t>
            </a:r>
            <a:r>
              <a:rPr lang="en-US" dirty="0" smtClean="0"/>
              <a:t>Analytics Diagnostic analytics aim to determine the cause of a phenomenon that occurred in the past using questions that focus on the reason </a:t>
            </a:r>
            <a:r>
              <a:rPr lang="en-US" dirty="0" smtClean="0"/>
              <a:t>behind the event.</a:t>
            </a:r>
          </a:p>
          <a:p>
            <a:pPr>
              <a:buNone/>
            </a:pPr>
            <a:r>
              <a:rPr lang="en-US" dirty="0" smtClean="0"/>
              <a:t>Such questions include: </a:t>
            </a:r>
            <a:endParaRPr lang="en-US" dirty="0" smtClean="0"/>
          </a:p>
          <a:p>
            <a:pPr>
              <a:buNone/>
            </a:pPr>
            <a:r>
              <a:rPr lang="en-US" dirty="0" smtClean="0"/>
              <a:t>• </a:t>
            </a:r>
            <a:r>
              <a:rPr lang="en-US" i="1" dirty="0" smtClean="0"/>
              <a:t>Why were Q2 sales less than Q1 sales? </a:t>
            </a:r>
            <a:endParaRPr lang="en-US" i="1" dirty="0" smtClean="0"/>
          </a:p>
          <a:p>
            <a:pPr>
              <a:buNone/>
            </a:pPr>
            <a:r>
              <a:rPr lang="en-US" i="1" dirty="0" smtClean="0"/>
              <a:t>• </a:t>
            </a:r>
            <a:r>
              <a:rPr lang="en-US" i="1" dirty="0" smtClean="0"/>
              <a:t>Why have there been more support calls originating from the Eastern region than from the Western region? </a:t>
            </a:r>
            <a:endParaRPr lang="en-US" i="1" dirty="0" smtClean="0"/>
          </a:p>
          <a:p>
            <a:pPr>
              <a:buNone/>
            </a:pPr>
            <a:r>
              <a:rPr lang="en-US" i="1" dirty="0" smtClean="0"/>
              <a:t>• </a:t>
            </a:r>
            <a:r>
              <a:rPr lang="en-US" i="1" dirty="0" smtClean="0"/>
              <a:t>Why was there an increase in patient re-admission rates over the past three months? </a:t>
            </a:r>
            <a:r>
              <a:rPr lang="en-US" i="1" dirty="0" err="1" smtClean="0"/>
              <a:t>ind</a:t>
            </a:r>
            <a:r>
              <a:rPr lang="en-US" i="1" dirty="0" smtClean="0"/>
              <a:t> the event</a:t>
            </a:r>
            <a:r>
              <a:rPr lang="en-US" i="1" dirty="0" smtClean="0"/>
              <a:t>.</a:t>
            </a:r>
          </a:p>
          <a:p>
            <a:pPr>
              <a:buNone/>
            </a:pPr>
            <a:endParaRPr lang="en-US" i="1" dirty="0" smtClean="0"/>
          </a:p>
          <a:p>
            <a:pPr>
              <a:buNone/>
            </a:pPr>
            <a:r>
              <a:rPr lang="en-US" dirty="0" smtClean="0"/>
              <a:t>Diagnostic analytics results are viewed via interactive visualization tools that enable users to identify trends and patterns.</a:t>
            </a:r>
          </a:p>
          <a:p>
            <a:pPr>
              <a:buNone/>
            </a:pPr>
            <a:endParaRPr lang="en-US" i="1" dirty="0"/>
          </a:p>
        </p:txBody>
      </p:sp>
      <p:sp>
        <p:nvSpPr>
          <p:cNvPr id="5" name="Footer Placeholder 4"/>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Diagnostic analytics usually require collecting data from multiple sources and storing it in a structure that lends itself to performing drill-down and roll-up analysis</a:t>
            </a:r>
            <a:endParaRPr lang="en-US" sz="3200" dirty="0"/>
          </a:p>
        </p:txBody>
      </p:sp>
      <p:pic>
        <p:nvPicPr>
          <p:cNvPr id="6146" name="Picture 2"/>
          <p:cNvPicPr>
            <a:picLocks noGrp="1" noChangeAspect="1" noChangeArrowheads="1"/>
          </p:cNvPicPr>
          <p:nvPr>
            <p:ph idx="1"/>
          </p:nvPr>
        </p:nvPicPr>
        <p:blipFill>
          <a:blip r:embed="rId2"/>
          <a:srcRect/>
          <a:stretch>
            <a:fillRect/>
          </a:stretch>
        </p:blipFill>
        <p:spPr bwMode="auto">
          <a:xfrm>
            <a:off x="2253673" y="1746344"/>
            <a:ext cx="7352145" cy="4061525"/>
          </a:xfrm>
          <a:prstGeom prst="rect">
            <a:avLst/>
          </a:prstGeom>
          <a:noFill/>
          <a:ln w="9525">
            <a:noFill/>
            <a:miter lim="800000"/>
            <a:headEnd/>
            <a:tailEnd/>
          </a:ln>
          <a:effectLst/>
        </p:spPr>
      </p:pic>
      <p:sp>
        <p:nvSpPr>
          <p:cNvPr id="5" name="Footer Placeholder 4"/>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Predictive analytics</a:t>
            </a:r>
            <a:endParaRPr lang="en-US" dirty="0"/>
          </a:p>
        </p:txBody>
      </p:sp>
      <p:sp>
        <p:nvSpPr>
          <p:cNvPr id="3" name="Content Placeholder 2"/>
          <p:cNvSpPr>
            <a:spLocks noGrp="1"/>
          </p:cNvSpPr>
          <p:nvPr>
            <p:ph idx="1"/>
          </p:nvPr>
        </p:nvSpPr>
        <p:spPr/>
        <p:txBody>
          <a:bodyPr>
            <a:normAutofit fontScale="92500" lnSpcReduction="20000"/>
          </a:bodyPr>
          <a:lstStyle/>
          <a:p>
            <a:pPr>
              <a:buNone/>
            </a:pPr>
            <a:r>
              <a:rPr lang="en-US" dirty="0" smtClean="0"/>
              <a:t>Predictive analytics are carried out in an attempt to determine the </a:t>
            </a:r>
            <a:r>
              <a:rPr lang="en-US" dirty="0" smtClean="0"/>
              <a:t>outcome </a:t>
            </a:r>
            <a:r>
              <a:rPr lang="en-US" dirty="0" smtClean="0"/>
              <a:t>of an event that might occur in the future</a:t>
            </a:r>
            <a:r>
              <a:rPr lang="en-US" dirty="0" smtClean="0"/>
              <a:t>.</a:t>
            </a:r>
          </a:p>
          <a:p>
            <a:pPr>
              <a:buNone/>
            </a:pPr>
            <a:r>
              <a:rPr lang="en-US" dirty="0" smtClean="0"/>
              <a:t>Questions are usually formulated using a what-if rationale, such as the following</a:t>
            </a:r>
            <a:r>
              <a:rPr lang="en-US" dirty="0" smtClean="0"/>
              <a:t>:</a:t>
            </a:r>
          </a:p>
          <a:p>
            <a:pPr>
              <a:buNone/>
            </a:pPr>
            <a:r>
              <a:rPr lang="en-US" i="1" dirty="0" smtClean="0"/>
              <a:t>• What are the chances that a customer will default on a loan if they have missed a monthly payment? </a:t>
            </a:r>
            <a:endParaRPr lang="en-US" i="1" dirty="0" smtClean="0"/>
          </a:p>
          <a:p>
            <a:pPr>
              <a:buNone/>
            </a:pPr>
            <a:r>
              <a:rPr lang="en-US" i="1" dirty="0" smtClean="0"/>
              <a:t>• </a:t>
            </a:r>
            <a:r>
              <a:rPr lang="en-US" i="1" dirty="0" smtClean="0"/>
              <a:t>What will be the patient survival rate if Drug B is administered instead of Drug A? </a:t>
            </a:r>
            <a:endParaRPr lang="en-US" i="1" dirty="0" smtClean="0"/>
          </a:p>
          <a:p>
            <a:pPr>
              <a:buNone/>
            </a:pPr>
            <a:r>
              <a:rPr lang="en-US" i="1" dirty="0" smtClean="0"/>
              <a:t>• </a:t>
            </a:r>
            <a:r>
              <a:rPr lang="en-US" i="1" dirty="0" smtClean="0"/>
              <a:t>If a customer has purchased Products A and B, what are the chances that they will also purchase Product C</a:t>
            </a:r>
            <a:r>
              <a:rPr lang="en-US" i="1" dirty="0" smtClean="0"/>
              <a:t>?</a:t>
            </a:r>
          </a:p>
          <a:p>
            <a:pPr>
              <a:buNone/>
            </a:pPr>
            <a:r>
              <a:rPr lang="en-US" dirty="0" smtClean="0"/>
              <a:t>Predictive analytics try to predict the outcomes of events, and predictions are made based on patterns, trends and exceptions found in historical and current data.</a:t>
            </a:r>
            <a:endParaRPr lang="en-US" i="1" dirty="0"/>
          </a:p>
        </p:txBody>
      </p:sp>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Grp="1" noChangeAspect="1" noChangeArrowheads="1"/>
          </p:cNvPicPr>
          <p:nvPr>
            <p:ph idx="1"/>
          </p:nvPr>
        </p:nvPicPr>
        <p:blipFill>
          <a:blip r:embed="rId2"/>
          <a:srcRect/>
          <a:stretch>
            <a:fillRect/>
          </a:stretch>
        </p:blipFill>
        <p:spPr bwMode="auto">
          <a:xfrm>
            <a:off x="1847273" y="1320455"/>
            <a:ext cx="8081818" cy="4305196"/>
          </a:xfrm>
          <a:prstGeom prst="rect">
            <a:avLst/>
          </a:prstGeom>
          <a:noFill/>
          <a:ln w="9525">
            <a:noFill/>
            <a:miter lim="800000"/>
            <a:headEnd/>
            <a:tailEnd/>
          </a:ln>
          <a:effectLst/>
        </p:spPr>
      </p:pic>
      <p:sp>
        <p:nvSpPr>
          <p:cNvPr id="5" name="Footer Placeholder 4"/>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Prescriptive analytics</a:t>
            </a:r>
            <a:endParaRPr lang="en-US" dirty="0"/>
          </a:p>
        </p:txBody>
      </p:sp>
      <p:sp>
        <p:nvSpPr>
          <p:cNvPr id="3" name="Content Placeholder 2"/>
          <p:cNvSpPr>
            <a:spLocks noGrp="1"/>
          </p:cNvSpPr>
          <p:nvPr>
            <p:ph idx="1"/>
          </p:nvPr>
        </p:nvSpPr>
        <p:spPr/>
        <p:txBody>
          <a:bodyPr/>
          <a:lstStyle/>
          <a:p>
            <a:pPr>
              <a:buNone/>
            </a:pPr>
            <a:r>
              <a:rPr lang="en-US" dirty="0" smtClean="0"/>
              <a:t>Prescriptive analytics build upon the results of predictive analytics by prescribing actions that should be taken</a:t>
            </a:r>
            <a:r>
              <a:rPr lang="en-US" dirty="0" smtClean="0"/>
              <a:t>.</a:t>
            </a:r>
          </a:p>
          <a:p>
            <a:pPr>
              <a:buNone/>
            </a:pPr>
            <a:r>
              <a:rPr lang="en-US" dirty="0" smtClean="0"/>
              <a:t>Sample questions may include: </a:t>
            </a:r>
            <a:endParaRPr lang="en-US" dirty="0" smtClean="0"/>
          </a:p>
          <a:p>
            <a:pPr>
              <a:buNone/>
            </a:pPr>
            <a:r>
              <a:rPr lang="en-US" i="1" dirty="0" smtClean="0"/>
              <a:t>• </a:t>
            </a:r>
            <a:r>
              <a:rPr lang="en-US" i="1" dirty="0" smtClean="0"/>
              <a:t>Among three drugs, which one provides the best results? </a:t>
            </a:r>
            <a:endParaRPr lang="en-US" i="1" dirty="0" smtClean="0"/>
          </a:p>
          <a:p>
            <a:pPr>
              <a:buNone/>
            </a:pPr>
            <a:r>
              <a:rPr lang="en-US" i="1" dirty="0" smtClean="0"/>
              <a:t>• </a:t>
            </a:r>
            <a:r>
              <a:rPr lang="en-US" i="1" dirty="0" smtClean="0"/>
              <a:t>When is the best time to trade a particular stock?</a:t>
            </a:r>
            <a:endParaRPr lang="en-US" i="1" dirty="0"/>
          </a:p>
        </p:txBody>
      </p:sp>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just"/>
            <a:r>
              <a:rPr lang="en-US" sz="2800" dirty="0" smtClean="0"/>
              <a:t>Prescriptive analytics involve the use of business rules and large amounts of internal and external data to simulate outcomes and prescribe the best course of action</a:t>
            </a:r>
            <a:endParaRPr lang="en-US" sz="2800" dirty="0"/>
          </a:p>
        </p:txBody>
      </p:sp>
      <p:pic>
        <p:nvPicPr>
          <p:cNvPr id="8194" name="Picture 2"/>
          <p:cNvPicPr>
            <a:picLocks noGrp="1" noChangeAspect="1" noChangeArrowheads="1"/>
          </p:cNvPicPr>
          <p:nvPr>
            <p:ph idx="1"/>
          </p:nvPr>
        </p:nvPicPr>
        <p:blipFill>
          <a:blip r:embed="rId2"/>
          <a:stretch>
            <a:fillRect/>
          </a:stretch>
        </p:blipFill>
        <p:spPr bwMode="auto">
          <a:xfrm>
            <a:off x="3391031" y="1825625"/>
            <a:ext cx="5409938" cy="4351338"/>
          </a:xfrm>
          <a:prstGeom prst="rect">
            <a:avLst/>
          </a:prstGeom>
          <a:noFill/>
          <a:ln w="9525">
            <a:noFill/>
            <a:miter lim="800000"/>
            <a:headEnd/>
            <a:tailEnd/>
          </a:ln>
          <a:effectLst/>
        </p:spPr>
      </p:pic>
      <p:sp>
        <p:nvSpPr>
          <p:cNvPr id="5" name="Footer Placeholder 4"/>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p:cNvPicPr>
            <a:picLocks noGrp="1" noChangeAspect="1" noChangeArrowheads="1"/>
          </p:cNvPicPr>
          <p:nvPr>
            <p:ph idx="1"/>
          </p:nvPr>
        </p:nvPicPr>
        <p:blipFill>
          <a:blip r:embed="rId2"/>
          <a:srcRect/>
          <a:stretch>
            <a:fillRect/>
          </a:stretch>
        </p:blipFill>
        <p:spPr bwMode="auto">
          <a:xfrm>
            <a:off x="838685" y="280692"/>
            <a:ext cx="9893970" cy="5630581"/>
          </a:xfrm>
          <a:prstGeom prst="rect">
            <a:avLst/>
          </a:prstGeom>
          <a:noFill/>
          <a:ln w="9525">
            <a:noFill/>
            <a:miter lim="800000"/>
            <a:headEnd/>
            <a:tailEnd/>
          </a:ln>
          <a:effectLst/>
        </p:spPr>
      </p:pic>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Business Intelligence (BI) </a:t>
            </a:r>
            <a:endParaRPr lang="en-US" dirty="0"/>
          </a:p>
        </p:txBody>
      </p:sp>
      <p:sp>
        <p:nvSpPr>
          <p:cNvPr id="3" name="Content Placeholder 2"/>
          <p:cNvSpPr>
            <a:spLocks noGrp="1"/>
          </p:cNvSpPr>
          <p:nvPr>
            <p:ph idx="1"/>
          </p:nvPr>
        </p:nvSpPr>
        <p:spPr>
          <a:xfrm>
            <a:off x="828964" y="1502353"/>
            <a:ext cx="9894455" cy="1868920"/>
          </a:xfrm>
        </p:spPr>
        <p:txBody>
          <a:bodyPr>
            <a:normAutofit fontScale="77500" lnSpcReduction="20000"/>
          </a:bodyPr>
          <a:lstStyle/>
          <a:p>
            <a:pPr>
              <a:buNone/>
            </a:pPr>
            <a:r>
              <a:rPr lang="en-US" dirty="0" smtClean="0"/>
              <a:t>BI enables an organization to gain insight into the performance of an enterprise by analyzing data generated by its business processes and information systems</a:t>
            </a:r>
            <a:r>
              <a:rPr lang="en-US" dirty="0" smtClean="0"/>
              <a:t>.</a:t>
            </a:r>
          </a:p>
          <a:p>
            <a:endParaRPr lang="en-US" dirty="0" smtClean="0"/>
          </a:p>
          <a:p>
            <a:pPr>
              <a:buNone/>
            </a:pPr>
            <a:r>
              <a:rPr lang="en-US" dirty="0" smtClean="0"/>
              <a:t>BI applies analytics to large amounts of data across the enterprise, which has typically been consolidated into an enterprise data warehouse to run analytical queries. </a:t>
            </a:r>
            <a:endParaRPr lang="en-US" dirty="0" smtClean="0"/>
          </a:p>
          <a:p>
            <a:pPr>
              <a:buNone/>
            </a:pPr>
            <a:endParaRPr lang="en-US" dirty="0"/>
          </a:p>
        </p:txBody>
      </p:sp>
      <p:sp>
        <p:nvSpPr>
          <p:cNvPr id="6" name="Footer Placeholder 5"/>
          <p:cNvSpPr>
            <a:spLocks noGrp="1"/>
          </p:cNvSpPr>
          <p:nvPr>
            <p:ph type="ftr" sz="quarter" idx="11"/>
          </p:nvPr>
        </p:nvSpPr>
        <p:spPr/>
        <p:txBody>
          <a:bodyPr/>
          <a:lstStyle/>
          <a:p>
            <a:r>
              <a:rPr lang="en-IN" smtClean="0"/>
              <a:t>Dr. Apash Roy</a:t>
            </a:r>
            <a:endParaRPr lang="en-IN"/>
          </a:p>
        </p:txBody>
      </p:sp>
      <p:pic>
        <p:nvPicPr>
          <p:cNvPr id="9219" name="Picture 3"/>
          <p:cNvPicPr>
            <a:picLocks noChangeAspect="1" noChangeArrowheads="1"/>
          </p:cNvPicPr>
          <p:nvPr/>
        </p:nvPicPr>
        <p:blipFill>
          <a:blip r:embed="rId2"/>
          <a:srcRect/>
          <a:stretch>
            <a:fillRect/>
          </a:stretch>
        </p:blipFill>
        <p:spPr bwMode="auto">
          <a:xfrm>
            <a:off x="1919576" y="3143827"/>
            <a:ext cx="7724775" cy="3390900"/>
          </a:xfrm>
          <a:prstGeom prst="rect">
            <a:avLst/>
          </a:prstGeom>
          <a:noFill/>
          <a:ln w="9525">
            <a:noFill/>
            <a:miter lim="800000"/>
            <a:headEnd/>
            <a:tailEnd/>
          </a:ln>
          <a:effec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Key Point Identifier</a:t>
            </a:r>
            <a:endParaRPr lang="en-US" sz="3200" dirty="0"/>
          </a:p>
        </p:txBody>
      </p:sp>
      <p:sp>
        <p:nvSpPr>
          <p:cNvPr id="3" name="Content Placeholder 2"/>
          <p:cNvSpPr>
            <a:spLocks noGrp="1"/>
          </p:cNvSpPr>
          <p:nvPr>
            <p:ph idx="1"/>
          </p:nvPr>
        </p:nvSpPr>
        <p:spPr/>
        <p:txBody>
          <a:bodyPr/>
          <a:lstStyle/>
          <a:p>
            <a:pPr>
              <a:buNone/>
            </a:pPr>
            <a:r>
              <a:rPr lang="en-US" dirty="0" smtClean="0"/>
              <a:t>A KPI is a metric that can be used to gauge success within a particular business context. KPIs are linked with an enterprise’s overall strategic goals and objectives. They are often used to identify business performance </a:t>
            </a:r>
            <a:endParaRPr lang="en-US" dirty="0" smtClean="0"/>
          </a:p>
          <a:p>
            <a:pPr>
              <a:buNone/>
            </a:pPr>
            <a:r>
              <a:rPr lang="en-US" dirty="0" smtClean="0"/>
              <a:t>-</a:t>
            </a:r>
            <a:r>
              <a:rPr lang="en-US" dirty="0" smtClean="0"/>
              <a:t>quantifiable </a:t>
            </a:r>
            <a:r>
              <a:rPr lang="en-US" dirty="0" smtClean="0"/>
              <a:t>reference points for measuring a specific aspect of a business’ overall </a:t>
            </a:r>
            <a:r>
              <a:rPr lang="en-US" dirty="0" err="1" smtClean="0"/>
              <a:t>performanceproblems</a:t>
            </a:r>
            <a:r>
              <a:rPr lang="en-US" dirty="0" smtClean="0"/>
              <a:t> and demonstrate regulatory compliance.</a:t>
            </a:r>
            <a:endParaRPr lang="en-US" dirty="0"/>
          </a:p>
        </p:txBody>
      </p:sp>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KPIs are often displayed via a KPI dashboard</a:t>
            </a:r>
            <a:endParaRPr lang="en-US" dirty="0">
              <a:latin typeface="Times New Roman" pitchFamily="18" charset="0"/>
              <a:cs typeface="Times New Roman" pitchFamily="18" charset="0"/>
            </a:endParaRPr>
          </a:p>
        </p:txBody>
      </p:sp>
      <p:pic>
        <p:nvPicPr>
          <p:cNvPr id="10242" name="Picture 2"/>
          <p:cNvPicPr>
            <a:picLocks noGrp="1" noChangeAspect="1" noChangeArrowheads="1"/>
          </p:cNvPicPr>
          <p:nvPr>
            <p:ph idx="1"/>
          </p:nvPr>
        </p:nvPicPr>
        <p:blipFill>
          <a:blip r:embed="rId2"/>
          <a:srcRect/>
          <a:stretch>
            <a:fillRect/>
          </a:stretch>
        </p:blipFill>
        <p:spPr bwMode="auto">
          <a:xfrm>
            <a:off x="2392218" y="2204409"/>
            <a:ext cx="6936262" cy="3365117"/>
          </a:xfrm>
          <a:prstGeom prst="rect">
            <a:avLst/>
          </a:prstGeom>
          <a:noFill/>
          <a:ln w="9525">
            <a:noFill/>
            <a:miter lim="800000"/>
            <a:headEnd/>
            <a:tailEnd/>
          </a:ln>
          <a:effectLst/>
        </p:spPr>
      </p:pic>
      <p:sp>
        <p:nvSpPr>
          <p:cNvPr id="5" name="Footer Placeholder 4"/>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8964" y="221673"/>
            <a:ext cx="10515600" cy="1325563"/>
          </a:xfrm>
        </p:spPr>
        <p:txBody>
          <a:bodyPr/>
          <a:lstStyle/>
          <a:p>
            <a:r>
              <a:rPr lang="en-US" dirty="0" smtClean="0"/>
              <a:t>Big </a:t>
            </a:r>
            <a:r>
              <a:rPr lang="en-US" dirty="0" smtClean="0"/>
              <a:t>Data </a:t>
            </a:r>
            <a:r>
              <a:rPr lang="en-US" dirty="0" smtClean="0"/>
              <a:t>Characteristics(5 Vs)</a:t>
            </a:r>
            <a:endParaRPr lang="en-US" dirty="0"/>
          </a:p>
        </p:txBody>
      </p:sp>
      <p:pic>
        <p:nvPicPr>
          <p:cNvPr id="11269" name="Picture 5"/>
          <p:cNvPicPr>
            <a:picLocks noGrp="1" noChangeAspect="1" noChangeArrowheads="1"/>
          </p:cNvPicPr>
          <p:nvPr>
            <p:ph idx="1"/>
          </p:nvPr>
        </p:nvPicPr>
        <p:blipFill>
          <a:blip r:embed="rId2"/>
          <a:srcRect/>
          <a:stretch>
            <a:fillRect/>
          </a:stretch>
        </p:blipFill>
        <p:spPr bwMode="auto">
          <a:xfrm>
            <a:off x="1274618" y="1163782"/>
            <a:ext cx="9725891" cy="5237017"/>
          </a:xfrm>
          <a:prstGeom prst="rect">
            <a:avLst/>
          </a:prstGeom>
          <a:noFill/>
          <a:ln w="9525">
            <a:noFill/>
            <a:miter lim="800000"/>
            <a:headEnd/>
            <a:tailEnd/>
          </a:ln>
          <a:effectLst/>
        </p:spPr>
      </p:pic>
      <p:sp>
        <p:nvSpPr>
          <p:cNvPr id="5" name="Footer Placeholder 4"/>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Volume</a:t>
            </a:r>
            <a:endParaRPr lang="en-US" dirty="0"/>
          </a:p>
        </p:txBody>
      </p:sp>
      <p:pic>
        <p:nvPicPr>
          <p:cNvPr id="13314" name="Picture 2"/>
          <p:cNvPicPr>
            <a:picLocks noGrp="1" noChangeAspect="1" noChangeArrowheads="1"/>
          </p:cNvPicPr>
          <p:nvPr>
            <p:ph idx="1"/>
          </p:nvPr>
        </p:nvPicPr>
        <p:blipFill>
          <a:blip r:embed="rId2"/>
          <a:srcRect/>
          <a:stretch>
            <a:fillRect/>
          </a:stretch>
        </p:blipFill>
        <p:spPr bwMode="auto">
          <a:xfrm>
            <a:off x="2558473" y="1872824"/>
            <a:ext cx="5801302" cy="3490545"/>
          </a:xfrm>
          <a:prstGeom prst="rect">
            <a:avLst/>
          </a:prstGeom>
          <a:noFill/>
          <a:ln w="9525">
            <a:noFill/>
            <a:miter lim="800000"/>
            <a:headEnd/>
            <a:tailEnd/>
          </a:ln>
          <a:effectLst/>
        </p:spPr>
      </p:pic>
      <p:sp>
        <p:nvSpPr>
          <p:cNvPr id="5" name="Footer Placeholder 4"/>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47436" y="1003589"/>
            <a:ext cx="10515600" cy="4351338"/>
          </a:xfrm>
        </p:spPr>
        <p:txBody>
          <a:bodyPr/>
          <a:lstStyle/>
          <a:p>
            <a:pPr algn="just">
              <a:buNone/>
            </a:pPr>
            <a:r>
              <a:rPr lang="en-US" b="1" dirty="0" smtClean="0"/>
              <a:t>Typical data sources that are responsible for generating high </a:t>
            </a:r>
            <a:r>
              <a:rPr lang="en-US" b="1" dirty="0" smtClean="0"/>
              <a:t>data volumes </a:t>
            </a:r>
            <a:r>
              <a:rPr lang="en-US" b="1" dirty="0" smtClean="0"/>
              <a:t>can include: </a:t>
            </a:r>
            <a:endParaRPr lang="en-US" b="1" dirty="0" smtClean="0"/>
          </a:p>
          <a:p>
            <a:pPr algn="just">
              <a:buNone/>
            </a:pPr>
            <a:r>
              <a:rPr lang="en-US" dirty="0" smtClean="0"/>
              <a:t>• </a:t>
            </a:r>
            <a:r>
              <a:rPr lang="en-US" dirty="0" smtClean="0"/>
              <a:t>online transactions, such as point-of-sale and banking </a:t>
            </a:r>
            <a:endParaRPr lang="en-US" dirty="0" smtClean="0"/>
          </a:p>
          <a:p>
            <a:pPr algn="just">
              <a:buNone/>
            </a:pPr>
            <a:r>
              <a:rPr lang="en-US" dirty="0" smtClean="0"/>
              <a:t>• </a:t>
            </a:r>
            <a:r>
              <a:rPr lang="en-US" dirty="0" smtClean="0"/>
              <a:t>scientific and research experiments, such as the Large </a:t>
            </a:r>
            <a:r>
              <a:rPr lang="en-US" dirty="0" err="1" smtClean="0"/>
              <a:t>Hadron</a:t>
            </a:r>
            <a:r>
              <a:rPr lang="en-US" dirty="0" smtClean="0"/>
              <a:t> Collider </a:t>
            </a:r>
            <a:r>
              <a:rPr lang="en-US" dirty="0" smtClean="0"/>
              <a:t>and Atacama Large Millimeter/</a:t>
            </a:r>
            <a:r>
              <a:rPr lang="en-US" dirty="0" err="1" smtClean="0"/>
              <a:t>Submillimeter</a:t>
            </a:r>
            <a:r>
              <a:rPr lang="en-US" dirty="0" smtClean="0"/>
              <a:t> Array telescope </a:t>
            </a:r>
            <a:endParaRPr lang="en-US" dirty="0" smtClean="0"/>
          </a:p>
          <a:p>
            <a:pPr algn="just">
              <a:buNone/>
            </a:pPr>
            <a:r>
              <a:rPr lang="en-US" dirty="0" smtClean="0"/>
              <a:t>• </a:t>
            </a:r>
            <a:r>
              <a:rPr lang="en-US" dirty="0" smtClean="0"/>
              <a:t>sensors, such as GPS sensors, RFIDs, smart meters and </a:t>
            </a:r>
            <a:r>
              <a:rPr lang="en-US" dirty="0" err="1" smtClean="0"/>
              <a:t>telematics</a:t>
            </a:r>
            <a:r>
              <a:rPr lang="en-US" dirty="0" smtClean="0"/>
              <a:t> </a:t>
            </a:r>
            <a:endParaRPr lang="en-US" dirty="0" smtClean="0"/>
          </a:p>
          <a:p>
            <a:pPr algn="just">
              <a:buNone/>
            </a:pPr>
            <a:r>
              <a:rPr lang="en-US" dirty="0" smtClean="0"/>
              <a:t>• </a:t>
            </a:r>
            <a:r>
              <a:rPr lang="en-US" dirty="0" smtClean="0"/>
              <a:t>social media, such as </a:t>
            </a:r>
            <a:r>
              <a:rPr lang="en-US" dirty="0" err="1" smtClean="0"/>
              <a:t>Facebook</a:t>
            </a:r>
            <a:r>
              <a:rPr lang="en-US" dirty="0" smtClean="0"/>
              <a:t> and Twitter</a:t>
            </a:r>
            <a:endParaRPr lang="en-US" dirty="0"/>
          </a:p>
        </p:txBody>
      </p:sp>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Variety</a:t>
            </a:r>
            <a:endParaRPr lang="en-US" dirty="0"/>
          </a:p>
        </p:txBody>
      </p:sp>
      <p:pic>
        <p:nvPicPr>
          <p:cNvPr id="12290" name="Picture 2"/>
          <p:cNvPicPr>
            <a:picLocks noGrp="1" noChangeAspect="1" noChangeArrowheads="1"/>
          </p:cNvPicPr>
          <p:nvPr>
            <p:ph idx="1"/>
          </p:nvPr>
        </p:nvPicPr>
        <p:blipFill>
          <a:blip r:embed="rId2"/>
          <a:stretch>
            <a:fillRect/>
          </a:stretch>
        </p:blipFill>
        <p:spPr bwMode="auto">
          <a:xfrm>
            <a:off x="3368675" y="3528219"/>
            <a:ext cx="5454650" cy="946150"/>
          </a:xfrm>
          <a:prstGeom prst="rect">
            <a:avLst/>
          </a:prstGeom>
          <a:noFill/>
          <a:ln w="9525">
            <a:noFill/>
            <a:miter lim="800000"/>
            <a:headEnd/>
            <a:tailEnd/>
          </a:ln>
          <a:effectLst/>
        </p:spPr>
      </p:pic>
      <p:sp>
        <p:nvSpPr>
          <p:cNvPr id="5" name="Footer Placeholder 4"/>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Structural variation of Data in action</a:t>
            </a:r>
            <a:r>
              <a:rPr lang="en-US" dirty="0" smtClean="0"/>
              <a:t/>
            </a:r>
            <a:br>
              <a:rPr lang="en-US" dirty="0" smtClean="0"/>
            </a:b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In </a:t>
            </a:r>
            <a:r>
              <a:rPr lang="en-US" dirty="0" smtClean="0"/>
              <a:t>real time scenario, the data we found can be broadly categorize in the </a:t>
            </a:r>
            <a:r>
              <a:rPr lang="en-US" dirty="0" smtClean="0"/>
              <a:t>basis </a:t>
            </a:r>
            <a:r>
              <a:rPr lang="en-US" dirty="0" smtClean="0"/>
              <a:t>of its form</a:t>
            </a:r>
            <a:r>
              <a:rPr lang="en-US" dirty="0" smtClean="0"/>
              <a:t>:</a:t>
            </a:r>
          </a:p>
          <a:p>
            <a:pPr lvl="0">
              <a:buNone/>
            </a:pPr>
            <a:r>
              <a:rPr lang="en-US" b="1" dirty="0" smtClean="0"/>
              <a:t>Structured </a:t>
            </a:r>
            <a:r>
              <a:rPr lang="en-US" b="1" dirty="0" smtClean="0"/>
              <a:t>data: </a:t>
            </a:r>
            <a:r>
              <a:rPr lang="en-US" dirty="0" smtClean="0"/>
              <a:t>conforms to a data model or schema and is often stored in tabular form.  </a:t>
            </a:r>
          </a:p>
          <a:p>
            <a:pPr>
              <a:buNone/>
            </a:pPr>
            <a:r>
              <a:rPr lang="en-US" dirty="0" smtClean="0"/>
              <a:t>Ex:  SQL Table in DBMS</a:t>
            </a:r>
          </a:p>
          <a:p>
            <a:endParaRPr lang="en-US" dirty="0" smtClean="0"/>
          </a:p>
          <a:p>
            <a:pPr>
              <a:buNone/>
            </a:pPr>
            <a:r>
              <a:rPr lang="en-US" b="1" dirty="0" smtClean="0"/>
              <a:t>Unstructured Data </a:t>
            </a:r>
            <a:r>
              <a:rPr lang="en-US" dirty="0" smtClean="0"/>
              <a:t>: Data </a:t>
            </a:r>
            <a:r>
              <a:rPr lang="en-US" dirty="0" smtClean="0"/>
              <a:t>that does not conform to a data model or data schema is known as unstructured </a:t>
            </a:r>
            <a:r>
              <a:rPr lang="en-US" dirty="0" smtClean="0"/>
              <a:t>data</a:t>
            </a:r>
          </a:p>
          <a:p>
            <a:pPr>
              <a:buNone/>
            </a:pPr>
            <a:r>
              <a:rPr lang="en-US" dirty="0" smtClean="0"/>
              <a:t>Ex: Image, Video, Audio etc.</a:t>
            </a:r>
          </a:p>
          <a:p>
            <a:pPr>
              <a:buNone/>
            </a:pPr>
            <a:r>
              <a:rPr lang="en-US" b="1" dirty="0" smtClean="0"/>
              <a:t>Semi-structured </a:t>
            </a:r>
            <a:r>
              <a:rPr lang="en-US" b="1" dirty="0" smtClean="0"/>
              <a:t>Data: </a:t>
            </a:r>
            <a:r>
              <a:rPr lang="en-US" dirty="0" smtClean="0"/>
              <a:t>Semi-structured data has a defined level of structure and consistency, but is not relational in </a:t>
            </a:r>
            <a:r>
              <a:rPr lang="en-US" dirty="0" smtClean="0"/>
              <a:t>nature</a:t>
            </a:r>
          </a:p>
          <a:p>
            <a:pPr>
              <a:buNone/>
            </a:pPr>
            <a:r>
              <a:rPr lang="en-US" dirty="0" smtClean="0"/>
              <a:t>Ex: XML, JSON files, Sensor Data etc.</a:t>
            </a:r>
            <a:endParaRPr lang="en-US" dirty="0" smtClean="0"/>
          </a:p>
          <a:p>
            <a:endParaRPr lang="en-US" dirty="0"/>
          </a:p>
        </p:txBody>
      </p:sp>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Velocity</a:t>
            </a:r>
            <a:endParaRPr lang="en-US" dirty="0"/>
          </a:p>
        </p:txBody>
      </p:sp>
      <p:pic>
        <p:nvPicPr>
          <p:cNvPr id="14338" name="Picture 2"/>
          <p:cNvPicPr>
            <a:picLocks noGrp="1" noChangeAspect="1" noChangeArrowheads="1"/>
          </p:cNvPicPr>
          <p:nvPr>
            <p:ph idx="1"/>
          </p:nvPr>
        </p:nvPicPr>
        <p:blipFill>
          <a:blip r:embed="rId2"/>
          <a:srcRect/>
          <a:stretch>
            <a:fillRect/>
          </a:stretch>
        </p:blipFill>
        <p:spPr bwMode="auto">
          <a:xfrm>
            <a:off x="2770908" y="1501311"/>
            <a:ext cx="6225309" cy="3725533"/>
          </a:xfrm>
          <a:prstGeom prst="rect">
            <a:avLst/>
          </a:prstGeom>
          <a:noFill/>
          <a:ln w="9525">
            <a:noFill/>
            <a:miter lim="800000"/>
            <a:headEnd/>
            <a:tailEnd/>
          </a:ln>
          <a:effectLst/>
        </p:spPr>
      </p:pic>
      <p:sp>
        <p:nvSpPr>
          <p:cNvPr id="5" name="Footer Placeholder 4"/>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Veracity</a:t>
            </a:r>
            <a:endParaRPr lang="en-US" dirty="0"/>
          </a:p>
        </p:txBody>
      </p:sp>
      <p:sp>
        <p:nvSpPr>
          <p:cNvPr id="3" name="Content Placeholder 2"/>
          <p:cNvSpPr>
            <a:spLocks noGrp="1"/>
          </p:cNvSpPr>
          <p:nvPr>
            <p:ph idx="1"/>
          </p:nvPr>
        </p:nvSpPr>
        <p:spPr/>
        <p:txBody>
          <a:bodyPr/>
          <a:lstStyle/>
          <a:p>
            <a:pPr>
              <a:buNone/>
            </a:pPr>
            <a:r>
              <a:rPr lang="en-US" dirty="0" smtClean="0"/>
              <a:t>Veracity refers to the quality or fidelity of data.</a:t>
            </a:r>
            <a:endParaRPr lang="en-US" dirty="0"/>
          </a:p>
        </p:txBody>
      </p:sp>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Footer Placeholder 3"/>
          <p:cNvSpPr>
            <a:spLocks noGrp="1"/>
          </p:cNvSpPr>
          <p:nvPr>
            <p:ph type="ftr" sz="quarter" idx="11"/>
          </p:nvPr>
        </p:nvSpPr>
        <p:spPr/>
        <p:txBody>
          <a:bodyPr/>
          <a:lstStyle/>
          <a:p>
            <a:r>
              <a:rPr lang="en-IN" smtClean="0"/>
              <a:t>Dr. Apash Roy</a:t>
            </a:r>
            <a:endParaRPr lang="en-IN"/>
          </a:p>
        </p:txBody>
      </p:sp>
      <p:pic>
        <p:nvPicPr>
          <p:cNvPr id="20482" name="Picture 2"/>
          <p:cNvPicPr>
            <a:picLocks noChangeAspect="1" noChangeArrowheads="1"/>
          </p:cNvPicPr>
          <p:nvPr/>
        </p:nvPicPr>
        <p:blipFill>
          <a:blip r:embed="rId2"/>
          <a:srcRect/>
          <a:stretch>
            <a:fillRect/>
          </a:stretch>
        </p:blipFill>
        <p:spPr bwMode="auto">
          <a:xfrm>
            <a:off x="711200" y="287005"/>
            <a:ext cx="10806545" cy="6305547"/>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Value</a:t>
            </a:r>
            <a:endParaRPr lang="en-US" dirty="0"/>
          </a:p>
        </p:txBody>
      </p:sp>
      <p:sp>
        <p:nvSpPr>
          <p:cNvPr id="3" name="Content Placeholder 2"/>
          <p:cNvSpPr>
            <a:spLocks noGrp="1"/>
          </p:cNvSpPr>
          <p:nvPr>
            <p:ph idx="1"/>
          </p:nvPr>
        </p:nvSpPr>
        <p:spPr/>
        <p:txBody>
          <a:bodyPr/>
          <a:lstStyle/>
          <a:p>
            <a:pPr>
              <a:buNone/>
            </a:pPr>
            <a:r>
              <a:rPr lang="en-US" dirty="0" smtClean="0"/>
              <a:t>Value is defined as the usefulness of data for an enterprise</a:t>
            </a:r>
            <a:r>
              <a:rPr lang="en-US" dirty="0" smtClean="0"/>
              <a:t>.</a:t>
            </a:r>
          </a:p>
          <a:p>
            <a:pPr>
              <a:buFontTx/>
              <a:buChar char="-"/>
            </a:pPr>
            <a:r>
              <a:rPr lang="en-US" dirty="0" smtClean="0"/>
              <a:t>The </a:t>
            </a:r>
            <a:r>
              <a:rPr lang="en-US" dirty="0" smtClean="0"/>
              <a:t>higher the data fidelity, the more value it holds for the </a:t>
            </a:r>
            <a:r>
              <a:rPr lang="en-US" dirty="0" smtClean="0"/>
              <a:t>business</a:t>
            </a:r>
          </a:p>
          <a:p>
            <a:pPr>
              <a:buFontTx/>
              <a:buChar char="-"/>
            </a:pPr>
            <a:r>
              <a:rPr lang="en-US" dirty="0" smtClean="0"/>
              <a:t>Value is also dependent </a:t>
            </a:r>
            <a:r>
              <a:rPr lang="en-US" dirty="0" smtClean="0"/>
              <a:t>on </a:t>
            </a:r>
            <a:r>
              <a:rPr lang="en-US" dirty="0" smtClean="0"/>
              <a:t>how long data processing </a:t>
            </a:r>
            <a:r>
              <a:rPr lang="en-US" dirty="0" smtClean="0"/>
              <a:t>takes</a:t>
            </a:r>
          </a:p>
          <a:p>
            <a:pPr>
              <a:buNone/>
            </a:pPr>
            <a:endParaRPr lang="en-US" dirty="0"/>
          </a:p>
        </p:txBody>
      </p:sp>
      <p:sp>
        <p:nvSpPr>
          <p:cNvPr id="6" name="Footer Placeholder 5"/>
          <p:cNvSpPr>
            <a:spLocks noGrp="1"/>
          </p:cNvSpPr>
          <p:nvPr>
            <p:ph type="ftr" sz="quarter" idx="11"/>
          </p:nvPr>
        </p:nvSpPr>
        <p:spPr/>
        <p:txBody>
          <a:bodyPr/>
          <a:lstStyle/>
          <a:p>
            <a:r>
              <a:rPr lang="en-IN" smtClean="0"/>
              <a:t>Dr. Apash Roy</a:t>
            </a:r>
            <a:endParaRPr lang="en-IN"/>
          </a:p>
        </p:txBody>
      </p:sp>
      <p:pic>
        <p:nvPicPr>
          <p:cNvPr id="15363" name="Picture 3"/>
          <p:cNvPicPr>
            <a:picLocks noChangeAspect="1" noChangeArrowheads="1"/>
          </p:cNvPicPr>
          <p:nvPr/>
        </p:nvPicPr>
        <p:blipFill>
          <a:blip r:embed="rId2"/>
          <a:srcRect/>
          <a:stretch>
            <a:fillRect/>
          </a:stretch>
        </p:blipFill>
        <p:spPr bwMode="auto">
          <a:xfrm>
            <a:off x="2627045" y="3592945"/>
            <a:ext cx="6093670" cy="2695143"/>
          </a:xfrm>
          <a:prstGeom prst="rect">
            <a:avLst/>
          </a:prstGeom>
          <a:noFill/>
          <a:ln w="9525">
            <a:noFill/>
            <a:miter lim="800000"/>
            <a:headEnd/>
            <a:tailEnd/>
          </a:ln>
          <a:effectLst/>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buNone/>
            </a:pPr>
            <a:r>
              <a:rPr lang="en-US" dirty="0" smtClean="0"/>
              <a:t>Apart from veracity and time, value is also impacted by the following lifecycle-related concerns: </a:t>
            </a:r>
            <a:endParaRPr lang="en-US" dirty="0" smtClean="0"/>
          </a:p>
          <a:p>
            <a:pPr>
              <a:buNone/>
            </a:pPr>
            <a:r>
              <a:rPr lang="en-US" dirty="0" smtClean="0"/>
              <a:t>• </a:t>
            </a:r>
            <a:r>
              <a:rPr lang="en-US" dirty="0" smtClean="0"/>
              <a:t>How well has the data been stored? </a:t>
            </a:r>
            <a:endParaRPr lang="en-US" dirty="0" smtClean="0"/>
          </a:p>
          <a:p>
            <a:pPr>
              <a:buNone/>
            </a:pPr>
            <a:r>
              <a:rPr lang="en-US" dirty="0" smtClean="0"/>
              <a:t>• </a:t>
            </a:r>
            <a:r>
              <a:rPr lang="en-US" dirty="0" smtClean="0"/>
              <a:t>Were valuable attributes of the data removed during data cleansing? </a:t>
            </a:r>
            <a:endParaRPr lang="en-US" dirty="0" smtClean="0"/>
          </a:p>
          <a:p>
            <a:pPr>
              <a:buNone/>
            </a:pPr>
            <a:r>
              <a:rPr lang="en-US" dirty="0" smtClean="0"/>
              <a:t>• </a:t>
            </a:r>
            <a:r>
              <a:rPr lang="en-US" dirty="0" smtClean="0"/>
              <a:t>Are the right types of questions being asked during data analysis? </a:t>
            </a:r>
            <a:endParaRPr lang="en-US" dirty="0" smtClean="0"/>
          </a:p>
          <a:p>
            <a:pPr>
              <a:buNone/>
            </a:pPr>
            <a:r>
              <a:rPr lang="en-US" dirty="0" smtClean="0"/>
              <a:t>• </a:t>
            </a:r>
            <a:r>
              <a:rPr lang="en-US" dirty="0" smtClean="0"/>
              <a:t>Are the results of the analysis being accurately communicated to the appropriate decision-makers?</a:t>
            </a:r>
            <a:endParaRPr lang="en-US" dirty="0"/>
          </a:p>
        </p:txBody>
      </p:sp>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60607"/>
            <a:ext cx="10515600" cy="4351338"/>
          </a:xfrm>
        </p:spPr>
        <p:txBody>
          <a:bodyPr>
            <a:normAutofit lnSpcReduction="10000"/>
          </a:bodyPr>
          <a:lstStyle/>
          <a:p>
            <a:pPr lvl="0">
              <a:buNone/>
            </a:pPr>
            <a:r>
              <a:rPr lang="en-US" b="1" dirty="0" smtClean="0"/>
              <a:t>Metadata:  </a:t>
            </a:r>
            <a:r>
              <a:rPr lang="en-US" dirty="0" smtClean="0"/>
              <a:t>Metadata provides information about a dataset’s characteristics and </a:t>
            </a:r>
            <a:r>
              <a:rPr lang="en-US" dirty="0" smtClean="0"/>
              <a:t>structure. </a:t>
            </a:r>
          </a:p>
          <a:p>
            <a:pPr lvl="0">
              <a:buNone/>
            </a:pPr>
            <a:r>
              <a:rPr lang="en-US" dirty="0" smtClean="0"/>
              <a:t>Data About data.</a:t>
            </a:r>
          </a:p>
          <a:p>
            <a:pPr lvl="0">
              <a:buNone/>
            </a:pPr>
            <a:r>
              <a:rPr lang="en-US" dirty="0" smtClean="0"/>
              <a:t>Examples of metadata include: </a:t>
            </a:r>
            <a:endParaRPr lang="en-US" dirty="0" smtClean="0"/>
          </a:p>
          <a:p>
            <a:pPr lvl="0">
              <a:buNone/>
            </a:pPr>
            <a:r>
              <a:rPr lang="en-US" dirty="0" smtClean="0"/>
              <a:t>• </a:t>
            </a:r>
            <a:r>
              <a:rPr lang="en-US" dirty="0" smtClean="0"/>
              <a:t>XML tags providing the author and creation date of a document </a:t>
            </a:r>
            <a:endParaRPr lang="en-US" dirty="0" smtClean="0"/>
          </a:p>
          <a:p>
            <a:pPr lvl="0">
              <a:buNone/>
            </a:pPr>
            <a:r>
              <a:rPr lang="en-US" dirty="0" smtClean="0"/>
              <a:t>• </a:t>
            </a:r>
            <a:r>
              <a:rPr lang="en-US" dirty="0" smtClean="0"/>
              <a:t>attributes providing the file size and resolution of a digital </a:t>
            </a:r>
            <a:r>
              <a:rPr lang="en-US" dirty="0" smtClean="0"/>
              <a:t>photograph</a:t>
            </a:r>
          </a:p>
          <a:p>
            <a:pPr lvl="0">
              <a:buNone/>
            </a:pPr>
            <a:endParaRPr lang="en-US" dirty="0" smtClean="0"/>
          </a:p>
          <a:p>
            <a:pPr lvl="0">
              <a:buNone/>
            </a:pPr>
            <a:r>
              <a:rPr lang="en-US" dirty="0" smtClean="0"/>
              <a:t>Big Data solutions rely on metadata, particularly when processing semi-structured and unstructured data.</a:t>
            </a:r>
            <a:endParaRPr lang="en-US" dirty="0"/>
          </a:p>
        </p:txBody>
      </p:sp>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Quick Quiz </a:t>
            </a:r>
            <a:r>
              <a:rPr lang="en-US" dirty="0" smtClean="0"/>
              <a:t/>
            </a:r>
            <a:br>
              <a:rPr lang="en-US" dirty="0" smtClean="0"/>
            </a:br>
            <a:endParaRPr lang="en-US" dirty="0"/>
          </a:p>
        </p:txBody>
      </p:sp>
      <p:sp>
        <p:nvSpPr>
          <p:cNvPr id="3" name="Content Placeholder 2"/>
          <p:cNvSpPr>
            <a:spLocks noGrp="1"/>
          </p:cNvSpPr>
          <p:nvPr>
            <p:ph idx="1"/>
          </p:nvPr>
        </p:nvSpPr>
        <p:spPr/>
        <p:txBody>
          <a:bodyPr/>
          <a:lstStyle/>
          <a:p>
            <a:pPr marL="514350" indent="-514350">
              <a:buNone/>
            </a:pPr>
            <a:r>
              <a:rPr lang="en-US" smtClean="0"/>
              <a:t>Data </a:t>
            </a:r>
            <a:r>
              <a:rPr lang="en-US" smtClean="0"/>
              <a:t>which </a:t>
            </a:r>
            <a:r>
              <a:rPr lang="en-US" dirty="0" smtClean="0"/>
              <a:t>describes another </a:t>
            </a:r>
            <a:r>
              <a:rPr lang="en-US" dirty="0" err="1" smtClean="0"/>
              <a:t>da</a:t>
            </a:r>
            <a:r>
              <a:rPr lang="en-US" dirty="0" smtClean="0"/>
              <a:t> is known </a:t>
            </a:r>
            <a:r>
              <a:rPr lang="en-US" dirty="0" smtClean="0"/>
              <a:t>as:</a:t>
            </a:r>
          </a:p>
          <a:p>
            <a:pPr marL="514350" indent="-514350">
              <a:buAutoNum type="alphaUcPeriod"/>
            </a:pPr>
            <a:endParaRPr lang="en-US" dirty="0" smtClean="0"/>
          </a:p>
          <a:p>
            <a:pPr marL="514350" indent="-514350">
              <a:buAutoNum type="alphaUcPeriod"/>
            </a:pPr>
            <a:r>
              <a:rPr lang="en-US" dirty="0" smtClean="0"/>
              <a:t>Data Analysis</a:t>
            </a:r>
          </a:p>
          <a:p>
            <a:pPr marL="514350" indent="-514350">
              <a:buAutoNum type="alphaUcPeriod"/>
            </a:pPr>
            <a:r>
              <a:rPr lang="en-US" dirty="0" smtClean="0"/>
              <a:t>Data Science</a:t>
            </a:r>
          </a:p>
          <a:p>
            <a:pPr marL="514350" indent="-514350">
              <a:buAutoNum type="alphaUcPeriod"/>
            </a:pPr>
            <a:r>
              <a:rPr lang="en-US" dirty="0" smtClean="0"/>
              <a:t>Metadata</a:t>
            </a:r>
          </a:p>
          <a:p>
            <a:pPr marL="514350" indent="-514350">
              <a:buAutoNum type="alphaUcPeriod"/>
            </a:pPr>
            <a:r>
              <a:rPr lang="en-US" dirty="0" smtClean="0"/>
              <a:t>Kafka</a:t>
            </a:r>
            <a:endParaRPr lang="en-US" dirty="0"/>
          </a:p>
        </p:txBody>
      </p:sp>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If you have more </a:t>
            </a:r>
            <a:r>
              <a:rPr lang="en-US" dirty="0" err="1" smtClean="0">
                <a:latin typeface="Times New Roman" pitchFamily="18" charset="0"/>
                <a:cs typeface="Times New Roman" pitchFamily="18" charset="0"/>
              </a:rPr>
              <a:t>quriocity</a:t>
            </a:r>
            <a:r>
              <a:rPr lang="en-US" dirty="0" smtClean="0">
                <a:latin typeface="Times New Roman" pitchFamily="18" charset="0"/>
                <a:cs typeface="Times New Roman" pitchFamily="18" charset="0"/>
              </a:rPr>
              <a:t> you may ask OR follow the following links:</a:t>
            </a:r>
            <a:endParaRPr lang="en-US"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lnSpcReduction="10000"/>
          </a:bodyPr>
          <a:lstStyle/>
          <a:p>
            <a:r>
              <a:rPr lang="en-US" dirty="0" smtClean="0">
                <a:hlinkClick r:id="rId2"/>
              </a:rPr>
              <a:t>https://</a:t>
            </a:r>
            <a:r>
              <a:rPr lang="en-US" dirty="0" smtClean="0">
                <a:hlinkClick r:id="rId2"/>
              </a:rPr>
              <a:t>www.tutorialspoint.com/big_data_tutorials.htm</a:t>
            </a:r>
          </a:p>
          <a:p>
            <a:r>
              <a:rPr lang="en-US" dirty="0" smtClean="0">
                <a:hlinkClick r:id="rId2"/>
              </a:rPr>
              <a:t>https</a:t>
            </a:r>
            <a:r>
              <a:rPr lang="en-US" dirty="0" smtClean="0">
                <a:hlinkClick r:id="rId2"/>
              </a:rPr>
              <a:t>://www.analyticsvidhya.com/blog/2021/05/what-is-big-data-introduction-uses-and-applications</a:t>
            </a:r>
            <a:r>
              <a:rPr lang="en-US" dirty="0" smtClean="0">
                <a:hlinkClick r:id="rId2"/>
              </a:rPr>
              <a:t>/</a:t>
            </a:r>
            <a:endParaRPr lang="en-US" dirty="0" smtClean="0"/>
          </a:p>
          <a:p>
            <a:r>
              <a:rPr lang="en-US" dirty="0" smtClean="0">
                <a:hlinkClick r:id="rId3"/>
              </a:rPr>
              <a:t>https://</a:t>
            </a:r>
            <a:r>
              <a:rPr lang="en-US" dirty="0" smtClean="0">
                <a:hlinkClick r:id="rId3"/>
              </a:rPr>
              <a:t>www.coursera.org/learn/big-data-introduction</a:t>
            </a:r>
            <a:endParaRPr lang="en-US" dirty="0" smtClean="0"/>
          </a:p>
          <a:p>
            <a:r>
              <a:rPr lang="en-US" dirty="0" smtClean="0">
                <a:hlinkClick r:id="rId4"/>
              </a:rPr>
              <a:t>https://energie.labs.fhv.at/~repe/bigdata/introduction-to-big-data-projects/introduction-to-big-data</a:t>
            </a:r>
            <a:r>
              <a:rPr lang="en-US" dirty="0" smtClean="0">
                <a:hlinkClick r:id="rId4"/>
              </a:rPr>
              <a:t>/</a:t>
            </a:r>
            <a:endParaRPr lang="en-US" dirty="0" smtClean="0"/>
          </a:p>
          <a:p>
            <a:r>
              <a:rPr lang="en-US" dirty="0" smtClean="0">
                <a:hlinkClick r:id="rId5"/>
              </a:rPr>
              <a:t>https://intellipaat.com/blog/tutorial/big-data-and-hadoop-tutorial/introduction-to-big-data-2</a:t>
            </a:r>
            <a:r>
              <a:rPr lang="en-US" dirty="0" smtClean="0">
                <a:hlinkClick r:id="rId5"/>
              </a:rPr>
              <a:t>/</a:t>
            </a:r>
            <a:endParaRPr lang="en-US" dirty="0" smtClean="0"/>
          </a:p>
          <a:p>
            <a:r>
              <a:rPr lang="en-US" dirty="0" smtClean="0">
                <a:hlinkClick r:id="rId6"/>
              </a:rPr>
              <a:t>https://</a:t>
            </a:r>
            <a:r>
              <a:rPr lang="en-US" dirty="0" smtClean="0">
                <a:hlinkClick r:id="rId6"/>
              </a:rPr>
              <a:t>www.javatpoint.com/what-is-big-data</a:t>
            </a:r>
            <a:endParaRPr lang="en-US" dirty="0" smtClean="0"/>
          </a:p>
          <a:p>
            <a:r>
              <a:rPr lang="en-US" dirty="0" smtClean="0"/>
              <a:t>And many more…</a:t>
            </a:r>
            <a:endParaRPr lang="en-US" dirty="0"/>
          </a:p>
        </p:txBody>
      </p:sp>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p:cNvPicPr>
            <a:picLocks noChangeAspect="1" noChangeArrowheads="1"/>
          </p:cNvPicPr>
          <p:nvPr/>
        </p:nvPicPr>
        <p:blipFill>
          <a:blip r:embed="rId2"/>
          <a:srcRect/>
          <a:stretch>
            <a:fillRect/>
          </a:stretch>
        </p:blipFill>
        <p:spPr bwMode="auto">
          <a:xfrm>
            <a:off x="0" y="0"/>
            <a:ext cx="12192000" cy="6858000"/>
          </a:xfrm>
          <a:prstGeom prst="rect">
            <a:avLst/>
          </a:prstGeom>
          <a:noFill/>
          <a:ln w="9525">
            <a:noFill/>
            <a:miter lim="800000"/>
            <a:headEnd/>
            <a:tailEnd/>
          </a:ln>
          <a:effectLst/>
        </p:spPr>
      </p:pic>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19727" y="4904508"/>
            <a:ext cx="10515600" cy="949181"/>
          </a:xfrm>
        </p:spPr>
        <p:txBody>
          <a:bodyPr>
            <a:noAutofit/>
          </a:bodyPr>
          <a:lstStyle/>
          <a:p>
            <a:pPr algn="ctr">
              <a:buNone/>
            </a:pPr>
            <a:r>
              <a:rPr lang="en-US" sz="3200" dirty="0" smtClean="0">
                <a:solidFill>
                  <a:schemeClr val="accent5">
                    <a:lumMod val="75000"/>
                  </a:schemeClr>
                </a:solidFill>
                <a:latin typeface="Times New Roman" pitchFamily="18" charset="0"/>
                <a:cs typeface="Times New Roman" pitchFamily="18" charset="0"/>
              </a:rPr>
              <a:t>Extremely </a:t>
            </a:r>
            <a:r>
              <a:rPr lang="en-US" sz="3200" dirty="0" smtClean="0">
                <a:solidFill>
                  <a:schemeClr val="accent5">
                    <a:lumMod val="75000"/>
                  </a:schemeClr>
                </a:solidFill>
                <a:latin typeface="Times New Roman" pitchFamily="18" charset="0"/>
                <a:cs typeface="Times New Roman" pitchFamily="18" charset="0"/>
              </a:rPr>
              <a:t>large data sets that may be </a:t>
            </a:r>
            <a:r>
              <a:rPr lang="en-US" sz="3200" dirty="0" smtClean="0">
                <a:solidFill>
                  <a:schemeClr val="accent5">
                    <a:lumMod val="75000"/>
                  </a:schemeClr>
                </a:solidFill>
                <a:latin typeface="Times New Roman" pitchFamily="18" charset="0"/>
                <a:cs typeface="Times New Roman" pitchFamily="18" charset="0"/>
              </a:rPr>
              <a:t>analyzed </a:t>
            </a:r>
            <a:r>
              <a:rPr lang="en-US" sz="3200" dirty="0" smtClean="0">
                <a:solidFill>
                  <a:schemeClr val="accent5">
                    <a:lumMod val="75000"/>
                  </a:schemeClr>
                </a:solidFill>
                <a:latin typeface="Times New Roman" pitchFamily="18" charset="0"/>
                <a:cs typeface="Times New Roman" pitchFamily="18" charset="0"/>
              </a:rPr>
              <a:t>computationally to reveal patterns, trends, and associations, especially relating to human </a:t>
            </a:r>
            <a:r>
              <a:rPr lang="en-US" sz="3200" dirty="0" smtClean="0">
                <a:solidFill>
                  <a:schemeClr val="accent5">
                    <a:lumMod val="75000"/>
                  </a:schemeClr>
                </a:solidFill>
                <a:latin typeface="Times New Roman" pitchFamily="18" charset="0"/>
                <a:cs typeface="Times New Roman" pitchFamily="18" charset="0"/>
              </a:rPr>
              <a:t>behavior </a:t>
            </a:r>
            <a:r>
              <a:rPr lang="en-US" sz="3200" dirty="0" smtClean="0">
                <a:solidFill>
                  <a:schemeClr val="accent5">
                    <a:lumMod val="75000"/>
                  </a:schemeClr>
                </a:solidFill>
                <a:latin typeface="Times New Roman" pitchFamily="18" charset="0"/>
                <a:cs typeface="Times New Roman" pitchFamily="18" charset="0"/>
              </a:rPr>
              <a:t>and interactions.</a:t>
            </a:r>
            <a:endParaRPr lang="en-US" sz="3200" dirty="0">
              <a:solidFill>
                <a:schemeClr val="accent5">
                  <a:lumMod val="75000"/>
                </a:schemeClr>
              </a:solidFill>
              <a:latin typeface="Times New Roman" pitchFamily="18" charset="0"/>
              <a:cs typeface="Times New Roman" pitchFamily="18" charset="0"/>
            </a:endParaRPr>
          </a:p>
        </p:txBody>
      </p:sp>
      <p:sp>
        <p:nvSpPr>
          <p:cNvPr id="4" name="Footer Placeholder 3"/>
          <p:cNvSpPr>
            <a:spLocks noGrp="1"/>
          </p:cNvSpPr>
          <p:nvPr>
            <p:ph type="ftr" sz="quarter" idx="11"/>
          </p:nvPr>
        </p:nvSpPr>
        <p:spPr/>
        <p:txBody>
          <a:bodyPr/>
          <a:lstStyle/>
          <a:p>
            <a:r>
              <a:rPr lang="en-IN" smtClean="0"/>
              <a:t>Dr. Apash Roy</a:t>
            </a:r>
            <a:endParaRPr lang="en-IN"/>
          </a:p>
        </p:txBody>
      </p:sp>
      <p:pic>
        <p:nvPicPr>
          <p:cNvPr id="17411" name="Picture 3"/>
          <p:cNvPicPr>
            <a:picLocks noChangeAspect="1" noChangeArrowheads="1"/>
          </p:cNvPicPr>
          <p:nvPr/>
        </p:nvPicPr>
        <p:blipFill>
          <a:blip r:embed="rId2"/>
          <a:srcRect/>
          <a:stretch>
            <a:fillRect/>
          </a:stretch>
        </p:blipFill>
        <p:spPr bwMode="auto">
          <a:xfrm>
            <a:off x="1215736" y="394711"/>
            <a:ext cx="9563100" cy="4639108"/>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IN" smtClean="0"/>
              <a:t>Dr. Apash Roy</a:t>
            </a:r>
            <a:endParaRPr lang="en-IN"/>
          </a:p>
        </p:txBody>
      </p:sp>
      <p:pic>
        <p:nvPicPr>
          <p:cNvPr id="18434" name="Picture 2"/>
          <p:cNvPicPr>
            <a:picLocks noChangeAspect="1" noChangeArrowheads="1"/>
          </p:cNvPicPr>
          <p:nvPr/>
        </p:nvPicPr>
        <p:blipFill>
          <a:blip r:embed="rId2"/>
          <a:srcRect/>
          <a:stretch>
            <a:fillRect/>
          </a:stretch>
        </p:blipFill>
        <p:spPr bwMode="auto">
          <a:xfrm>
            <a:off x="1046691" y="831273"/>
            <a:ext cx="10110836" cy="520174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Quick Quiz?</a:t>
            </a:r>
            <a:endParaRPr lang="en-US" dirty="0"/>
          </a:p>
        </p:txBody>
      </p:sp>
      <p:sp>
        <p:nvSpPr>
          <p:cNvPr id="3" name="Content Placeholder 2"/>
          <p:cNvSpPr>
            <a:spLocks noGrp="1"/>
          </p:cNvSpPr>
          <p:nvPr>
            <p:ph idx="1"/>
          </p:nvPr>
        </p:nvSpPr>
        <p:spPr/>
        <p:txBody>
          <a:bodyPr/>
          <a:lstStyle/>
          <a:p>
            <a:pPr marL="514350" indent="-514350">
              <a:buAutoNum type="alphaUcPeriod"/>
            </a:pPr>
            <a:endParaRPr lang="en-US" dirty="0" smtClean="0"/>
          </a:p>
          <a:p>
            <a:pPr marL="514350" indent="-514350">
              <a:buNone/>
            </a:pPr>
            <a:r>
              <a:rPr lang="en-US" dirty="0" smtClean="0"/>
              <a:t>Big data is- </a:t>
            </a:r>
          </a:p>
          <a:p>
            <a:pPr marL="514350" indent="-514350">
              <a:buAutoNum type="alphaUcPeriod"/>
            </a:pPr>
            <a:r>
              <a:rPr lang="en-US" dirty="0" smtClean="0"/>
              <a:t>A data science software</a:t>
            </a:r>
          </a:p>
          <a:p>
            <a:pPr marL="514350" indent="-514350">
              <a:buAutoNum type="alphaUcPeriod"/>
            </a:pPr>
            <a:r>
              <a:rPr lang="en-US" dirty="0" smtClean="0"/>
              <a:t>A data analysis software</a:t>
            </a:r>
          </a:p>
          <a:p>
            <a:pPr marL="514350" indent="-514350">
              <a:buAutoNum type="alphaUcPeriod"/>
            </a:pPr>
            <a:r>
              <a:rPr lang="en-US" dirty="0" smtClean="0"/>
              <a:t>Both of them</a:t>
            </a:r>
          </a:p>
          <a:p>
            <a:pPr marL="514350" indent="-514350">
              <a:buAutoNum type="alphaUcPeriod"/>
            </a:pPr>
            <a:r>
              <a:rPr lang="en-US" dirty="0" smtClean="0"/>
              <a:t>None of them</a:t>
            </a:r>
            <a:endParaRPr lang="en-US" dirty="0"/>
          </a:p>
        </p:txBody>
      </p:sp>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Quick </a:t>
            </a:r>
            <a:r>
              <a:rPr lang="en-US" dirty="0" smtClean="0"/>
              <a:t>Quiz?</a:t>
            </a:r>
            <a:br>
              <a:rPr lang="en-US" dirty="0" smtClean="0"/>
            </a:br>
            <a:endParaRPr lang="en-US" dirty="0"/>
          </a:p>
        </p:txBody>
      </p:sp>
      <p:sp>
        <p:nvSpPr>
          <p:cNvPr id="3" name="Content Placeholder 2"/>
          <p:cNvSpPr>
            <a:spLocks noGrp="1"/>
          </p:cNvSpPr>
          <p:nvPr>
            <p:ph idx="1"/>
          </p:nvPr>
        </p:nvSpPr>
        <p:spPr/>
        <p:txBody>
          <a:bodyPr/>
          <a:lstStyle/>
          <a:p>
            <a:pPr marL="514350" indent="-514350">
              <a:buAutoNum type="alphaUcPeriod"/>
            </a:pPr>
            <a:endParaRPr lang="en-US" dirty="0" smtClean="0"/>
          </a:p>
          <a:p>
            <a:pPr marL="514350" indent="-514350">
              <a:buNone/>
            </a:pPr>
            <a:r>
              <a:rPr lang="en-US" dirty="0" smtClean="0"/>
              <a:t>Big data means-</a:t>
            </a:r>
          </a:p>
          <a:p>
            <a:pPr marL="514350" indent="-514350">
              <a:buAutoNum type="alphaUcPeriod"/>
            </a:pPr>
            <a:r>
              <a:rPr lang="en-US" dirty="0" smtClean="0"/>
              <a:t>Very large amount of data</a:t>
            </a:r>
          </a:p>
          <a:p>
            <a:pPr marL="514350" indent="-514350">
              <a:buAutoNum type="alphaUcPeriod"/>
            </a:pPr>
            <a:r>
              <a:rPr lang="en-US" dirty="0" smtClean="0"/>
              <a:t>The data which has some importance to a business</a:t>
            </a:r>
          </a:p>
          <a:p>
            <a:pPr marL="514350" indent="-514350">
              <a:buAutoNum type="alphaUcPeriod"/>
            </a:pPr>
            <a:r>
              <a:rPr lang="en-US" dirty="0" smtClean="0"/>
              <a:t>Both of them</a:t>
            </a:r>
          </a:p>
          <a:p>
            <a:pPr marL="514350" indent="-514350">
              <a:buAutoNum type="alphaUcPeriod"/>
            </a:pPr>
            <a:r>
              <a:rPr lang="en-US" dirty="0" smtClean="0"/>
              <a:t>None of them</a:t>
            </a:r>
          </a:p>
          <a:p>
            <a:pPr marL="514350" indent="-514350">
              <a:buAutoNum type="alphaUcPeriod"/>
            </a:pPr>
            <a:endParaRPr lang="en-US" dirty="0"/>
          </a:p>
        </p:txBody>
      </p:sp>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Big Data </a:t>
            </a:r>
            <a:r>
              <a:rPr lang="en-US" dirty="0" smtClean="0"/>
              <a:t>Use-Cases</a:t>
            </a:r>
            <a:endParaRPr lang="en-US" dirty="0"/>
          </a:p>
        </p:txBody>
      </p:sp>
      <p:sp>
        <p:nvSpPr>
          <p:cNvPr id="3" name="Content Placeholder 2"/>
          <p:cNvSpPr>
            <a:spLocks noGrp="1"/>
          </p:cNvSpPr>
          <p:nvPr>
            <p:ph idx="1"/>
          </p:nvPr>
        </p:nvSpPr>
        <p:spPr/>
        <p:txBody>
          <a:bodyPr>
            <a:normAutofit/>
          </a:bodyPr>
          <a:lstStyle/>
          <a:p>
            <a:pPr fontAlgn="base"/>
            <a:r>
              <a:rPr lang="en-US" dirty="0" smtClean="0"/>
              <a:t>After </a:t>
            </a:r>
            <a:r>
              <a:rPr lang="en-US" dirty="0" smtClean="0"/>
              <a:t>learning what is analytics. Let us now discuss various use cases of Big data. Below are some of the Big data use cases from different domains:</a:t>
            </a:r>
          </a:p>
          <a:p>
            <a:pPr fontAlgn="base"/>
            <a:r>
              <a:rPr lang="en-US" dirty="0" smtClean="0"/>
              <a:t>Netflix Uses Big Data to Improve Customer Experience</a:t>
            </a:r>
          </a:p>
          <a:p>
            <a:pPr fontAlgn="base"/>
            <a:r>
              <a:rPr lang="en-US" dirty="0" smtClean="0"/>
              <a:t>Promotion and campaign analysis by Sears Holding</a:t>
            </a:r>
          </a:p>
          <a:p>
            <a:pPr fontAlgn="base"/>
            <a:r>
              <a:rPr lang="en-US" dirty="0" smtClean="0"/>
              <a:t>Sentiment analysis</a:t>
            </a:r>
          </a:p>
          <a:p>
            <a:pPr fontAlgn="base"/>
            <a:r>
              <a:rPr lang="en-US" dirty="0" smtClean="0"/>
              <a:t>Customer Churn analysis</a:t>
            </a:r>
          </a:p>
          <a:p>
            <a:pPr fontAlgn="base"/>
            <a:r>
              <a:rPr lang="en-US" dirty="0" smtClean="0"/>
              <a:t>Predictive analysis</a:t>
            </a:r>
          </a:p>
          <a:p>
            <a:pPr fontAlgn="base"/>
            <a:r>
              <a:rPr lang="en-US" dirty="0" smtClean="0"/>
              <a:t>Real-time ad matching and serving</a:t>
            </a:r>
          </a:p>
          <a:p>
            <a:endParaRPr lang="en-US" dirty="0"/>
          </a:p>
        </p:txBody>
      </p:sp>
      <p:sp>
        <p:nvSpPr>
          <p:cNvPr id="4" name="Footer Placeholder 3"/>
          <p:cNvSpPr>
            <a:spLocks noGrp="1"/>
          </p:cNvSpPr>
          <p:nvPr>
            <p:ph type="ftr" sz="quarter" idx="11"/>
          </p:nvPr>
        </p:nvSpPr>
        <p:spPr/>
        <p:txBody>
          <a:bodyPr/>
          <a:lstStyle/>
          <a:p>
            <a:r>
              <a:rPr lang="en-IN" smtClean="0"/>
              <a:t>Dr. Apash Roy</a:t>
            </a:r>
            <a:endParaRPr lang="en-IN"/>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5997</TotalTime>
  <Words>1747</Words>
  <Application>Microsoft Office PowerPoint</Application>
  <PresentationFormat>Custom</PresentationFormat>
  <Paragraphs>225</Paragraphs>
  <Slides>45</Slides>
  <Notes>1</Notes>
  <HiddenSlides>0</HiddenSlides>
  <MMClips>0</MMClips>
  <ScaleCrop>false</ScaleCrop>
  <HeadingPairs>
    <vt:vector size="4" baseType="variant">
      <vt:variant>
        <vt:lpstr>Theme</vt:lpstr>
      </vt:variant>
      <vt:variant>
        <vt:i4>1</vt:i4>
      </vt:variant>
      <vt:variant>
        <vt:lpstr>Slide Titles</vt:lpstr>
      </vt:variant>
      <vt:variant>
        <vt:i4>45</vt:i4>
      </vt:variant>
    </vt:vector>
  </HeadingPairs>
  <TitlesOfParts>
    <vt:vector size="46" baseType="lpstr">
      <vt:lpstr>Office Theme</vt:lpstr>
      <vt:lpstr>Big-Data Analytics</vt:lpstr>
      <vt:lpstr>Slide 2</vt:lpstr>
      <vt:lpstr>Slide 3</vt:lpstr>
      <vt:lpstr>Slide 4</vt:lpstr>
      <vt:lpstr>Slide 5</vt:lpstr>
      <vt:lpstr>Slide 6</vt:lpstr>
      <vt:lpstr>Quick Quiz?</vt:lpstr>
      <vt:lpstr>Quick Quiz? </vt:lpstr>
      <vt:lpstr>Big Data Use-Cases</vt:lpstr>
      <vt:lpstr>The results obtained through the processing of Big Data can lead to a wide range of insights and benefits, such as:</vt:lpstr>
      <vt:lpstr>Big Data Technologies</vt:lpstr>
      <vt:lpstr>i. Apache Hadoop</vt:lpstr>
      <vt:lpstr>ii. Apache Spark</vt:lpstr>
      <vt:lpstr>Apache Kafka</vt:lpstr>
      <vt:lpstr>What are the best Big Data Tools? </vt:lpstr>
      <vt:lpstr>Slide 16</vt:lpstr>
      <vt:lpstr>Slide 17</vt:lpstr>
      <vt:lpstr>Slide 18</vt:lpstr>
      <vt:lpstr>Different kinds of organizations use data analytics tools and techniques in different ways. Take, for example, these three sectors:  </vt:lpstr>
      <vt:lpstr>  Quick Quiz </vt:lpstr>
      <vt:lpstr>General categories of analytics</vt:lpstr>
      <vt:lpstr>Descriptive Analytics</vt:lpstr>
      <vt:lpstr>Descriptive analytics are often carried out via ad-hoc reporting or dashboards</vt:lpstr>
      <vt:lpstr>Diagnostic Analytics</vt:lpstr>
      <vt:lpstr>Diagnostic analytics usually require collecting data from multiple sources and storing it in a structure that lends itself to performing drill-down and roll-up analysis</vt:lpstr>
      <vt:lpstr>Predictive analytics</vt:lpstr>
      <vt:lpstr>Slide 27</vt:lpstr>
      <vt:lpstr>Prescriptive analytics</vt:lpstr>
      <vt:lpstr>Prescriptive analytics involve the use of business rules and large amounts of internal and external data to simulate outcomes and prescribe the best course of action</vt:lpstr>
      <vt:lpstr>Business Intelligence (BI) </vt:lpstr>
      <vt:lpstr>Key Point Identifier</vt:lpstr>
      <vt:lpstr>KPIs are often displayed via a KPI dashboard</vt:lpstr>
      <vt:lpstr>Big Data Characteristics(5 Vs)</vt:lpstr>
      <vt:lpstr>Volume</vt:lpstr>
      <vt:lpstr>Slide 35</vt:lpstr>
      <vt:lpstr>Variety</vt:lpstr>
      <vt:lpstr>Structural variation of Data in action </vt:lpstr>
      <vt:lpstr>Velocity</vt:lpstr>
      <vt:lpstr>Veracity</vt:lpstr>
      <vt:lpstr>Value</vt:lpstr>
      <vt:lpstr>Slide 41</vt:lpstr>
      <vt:lpstr>Slide 42</vt:lpstr>
      <vt:lpstr>Quick Quiz  </vt:lpstr>
      <vt:lpstr>If you have more quriocity you may ask OR follow the following links:</vt:lpstr>
      <vt:lpstr>Slide 45</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Big-Data Analytics</dc:title>
  <dc:creator>Arnab Pattanayak</dc:creator>
  <cp:lastModifiedBy>HP</cp:lastModifiedBy>
  <cp:revision>118</cp:revision>
  <dcterms:created xsi:type="dcterms:W3CDTF">2021-07-22T10:27:59Z</dcterms:created>
  <dcterms:modified xsi:type="dcterms:W3CDTF">2022-01-08T07:00:56Z</dcterms:modified>
</cp:coreProperties>
</file>

<file path=docProps/thumbnail.jpeg>
</file>